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3"/>
  </p:notesMasterIdLst>
  <p:sldIdLst>
    <p:sldId id="256" r:id="rId2"/>
    <p:sldId id="287" r:id="rId3"/>
    <p:sldId id="309" r:id="rId4"/>
    <p:sldId id="286" r:id="rId5"/>
    <p:sldId id="289" r:id="rId6"/>
    <p:sldId id="290" r:id="rId7"/>
    <p:sldId id="291" r:id="rId8"/>
    <p:sldId id="292" r:id="rId9"/>
    <p:sldId id="294" r:id="rId10"/>
    <p:sldId id="310" r:id="rId11"/>
    <p:sldId id="293" r:id="rId12"/>
    <p:sldId id="295" r:id="rId13"/>
    <p:sldId id="296" r:id="rId14"/>
    <p:sldId id="311" r:id="rId15"/>
    <p:sldId id="297" r:id="rId16"/>
    <p:sldId id="298" r:id="rId17"/>
    <p:sldId id="299" r:id="rId18"/>
    <p:sldId id="300" r:id="rId19"/>
    <p:sldId id="312" r:id="rId20"/>
    <p:sldId id="301" r:id="rId21"/>
    <p:sldId id="302" r:id="rId22"/>
    <p:sldId id="303" r:id="rId23"/>
    <p:sldId id="304" r:id="rId24"/>
    <p:sldId id="305" r:id="rId25"/>
    <p:sldId id="306" r:id="rId26"/>
    <p:sldId id="327" r:id="rId27"/>
    <p:sldId id="307" r:id="rId28"/>
    <p:sldId id="313" r:id="rId29"/>
    <p:sldId id="308" r:id="rId30"/>
    <p:sldId id="315" r:id="rId31"/>
    <p:sldId id="314" r:id="rId32"/>
    <p:sldId id="316" r:id="rId33"/>
    <p:sldId id="325" r:id="rId34"/>
    <p:sldId id="317" r:id="rId35"/>
    <p:sldId id="318" r:id="rId36"/>
    <p:sldId id="319" r:id="rId37"/>
    <p:sldId id="320" r:id="rId38"/>
    <p:sldId id="321" r:id="rId39"/>
    <p:sldId id="324" r:id="rId40"/>
    <p:sldId id="322" r:id="rId41"/>
    <p:sldId id="326" r:id="rId42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5A32"/>
    <a:srgbClr val="F39C12"/>
    <a:srgbClr val="C0392B"/>
    <a:srgbClr val="34495E"/>
    <a:srgbClr val="1ABC9C"/>
    <a:srgbClr val="1A72C4"/>
    <a:srgbClr val="FFFFFF"/>
    <a:srgbClr val="9365B8"/>
    <a:srgbClr val="0F7792"/>
    <a:srgbClr val="1279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726988-3357-47A7-8E53-4C56C123688F}" v="524" dt="2018-10-03T21:10:42.203"/>
    <p1510:client id="{F6B45B11-58E2-4EB4-A885-DB5458A8A7F8}" v="10" dt="2020-11-18T22:53:53.0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1" d="100"/>
          <a:sy n="131" d="100"/>
        </p:scale>
        <p:origin x="1044" y="114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Никола Алексеев" userId="ba66283bcb01e904" providerId="LiveId" clId="{F5726988-3357-47A7-8E53-4C56C123688F}"/>
    <pc:docChg chg="undo custSel addSld modSld">
      <pc:chgData name="Никола Алексеев" userId="ba66283bcb01e904" providerId="LiveId" clId="{F5726988-3357-47A7-8E53-4C56C123688F}" dt="2018-10-03T21:10:42.203" v="523" actId="1036"/>
      <pc:docMkLst>
        <pc:docMk/>
      </pc:docMkLst>
      <pc:sldChg chg="modSp">
        <pc:chgData name="Никола Алексеев" userId="ba66283bcb01e904" providerId="LiveId" clId="{F5726988-3357-47A7-8E53-4C56C123688F}" dt="2018-09-30T06:09:10.910" v="1" actId="1076"/>
        <pc:sldMkLst>
          <pc:docMk/>
          <pc:sldMk cId="407513174" sldId="296"/>
        </pc:sldMkLst>
        <pc:spChg chg="mod">
          <ac:chgData name="Никола Алексеев" userId="ba66283bcb01e904" providerId="LiveId" clId="{F5726988-3357-47A7-8E53-4C56C123688F}" dt="2018-09-30T06:09:10.910" v="1" actId="1076"/>
          <ac:spMkLst>
            <pc:docMk/>
            <pc:sldMk cId="407513174" sldId="296"/>
            <ac:spMk id="18" creationId="{2B6B6575-E3F2-468E-A46F-3A5603E6C70F}"/>
          </ac:spMkLst>
        </pc:spChg>
      </pc:sldChg>
      <pc:sldChg chg="modSp">
        <pc:chgData name="Никола Алексеев" userId="ba66283bcb01e904" providerId="LiveId" clId="{F5726988-3357-47A7-8E53-4C56C123688F}" dt="2018-09-30T06:12:11.492" v="7" actId="20577"/>
        <pc:sldMkLst>
          <pc:docMk/>
          <pc:sldMk cId="2994824401" sldId="304"/>
        </pc:sldMkLst>
        <pc:spChg chg="mod">
          <ac:chgData name="Никола Алексеев" userId="ba66283bcb01e904" providerId="LiveId" clId="{F5726988-3357-47A7-8E53-4C56C123688F}" dt="2018-09-30T06:12:11.492" v="7" actId="20577"/>
          <ac:spMkLst>
            <pc:docMk/>
            <pc:sldMk cId="2994824401" sldId="304"/>
            <ac:spMk id="16" creationId="{B279C65A-FD81-4184-BC3D-E6343B383AA9}"/>
          </ac:spMkLst>
        </pc:spChg>
      </pc:sldChg>
      <pc:sldChg chg="addSp modSp">
        <pc:chgData name="Никола Алексеев" userId="ba66283bcb01e904" providerId="LiveId" clId="{F5726988-3357-47A7-8E53-4C56C123688F}" dt="2018-10-03T20:55:21.892" v="271" actId="1076"/>
        <pc:sldMkLst>
          <pc:docMk/>
          <pc:sldMk cId="1051565684" sldId="322"/>
        </pc:sldMkLst>
        <pc:spChg chg="add mod">
          <ac:chgData name="Никола Алексеев" userId="ba66283bcb01e904" providerId="LiveId" clId="{F5726988-3357-47A7-8E53-4C56C123688F}" dt="2018-10-03T20:55:21.892" v="271" actId="1076"/>
          <ac:spMkLst>
            <pc:docMk/>
            <pc:sldMk cId="1051565684" sldId="322"/>
            <ac:spMk id="15" creationId="{CDFECBAB-9F04-418F-968F-0DDC10C073FB}"/>
          </ac:spMkLst>
        </pc:spChg>
      </pc:sldChg>
      <pc:sldChg chg="addSp delSp modSp add">
        <pc:chgData name="Никола Алексеев" userId="ba66283bcb01e904" providerId="LiveId" clId="{F5726988-3357-47A7-8E53-4C56C123688F}" dt="2018-10-03T21:10:42.203" v="523" actId="1036"/>
        <pc:sldMkLst>
          <pc:docMk/>
          <pc:sldMk cId="177869014" sldId="327"/>
        </pc:sldMkLst>
        <pc:spChg chg="mod">
          <ac:chgData name="Никола Алексеев" userId="ba66283bcb01e904" providerId="LiveId" clId="{F5726988-3357-47A7-8E53-4C56C123688F}" dt="2018-10-03T20:56:08.821" v="393" actId="20577"/>
          <ac:spMkLst>
            <pc:docMk/>
            <pc:sldMk cId="177869014" sldId="327"/>
            <ac:spMk id="16" creationId="{B279C65A-FD81-4184-BC3D-E6343B383AA9}"/>
          </ac:spMkLst>
        </pc:spChg>
        <pc:spChg chg="mod">
          <ac:chgData name="Никола Алексеев" userId="ba66283bcb01e904" providerId="LiveId" clId="{F5726988-3357-47A7-8E53-4C56C123688F}" dt="2018-10-03T21:10:42.203" v="523" actId="1036"/>
          <ac:spMkLst>
            <pc:docMk/>
            <pc:sldMk cId="177869014" sldId="327"/>
            <ac:spMk id="20" creationId="{E7F78926-5E8F-49FE-ADE9-4A090A66D48B}"/>
          </ac:spMkLst>
        </pc:spChg>
        <pc:grpChg chg="del">
          <ac:chgData name="Никола Алексеев" userId="ba66283bcb01e904" providerId="LiveId" clId="{F5726988-3357-47A7-8E53-4C56C123688F}" dt="2018-10-03T21:09:22.998" v="497" actId="478"/>
          <ac:grpSpMkLst>
            <pc:docMk/>
            <pc:sldMk cId="177869014" sldId="327"/>
            <ac:grpSpMk id="6" creationId="{21DDEAB3-C554-4E96-BB77-12C556370273}"/>
          </ac:grpSpMkLst>
        </pc:grpChg>
        <pc:graphicFrameChg chg="add del mod">
          <ac:chgData name="Никола Алексеев" userId="ba66283bcb01e904" providerId="LiveId" clId="{F5726988-3357-47A7-8E53-4C56C123688F}" dt="2018-10-03T21:09:38.888" v="503" actId="478"/>
          <ac:graphicFrameMkLst>
            <pc:docMk/>
            <pc:sldMk cId="177869014" sldId="327"/>
            <ac:graphicFrameMk id="2" creationId="{37BA3800-B7C1-4ED6-886E-351FA74530FB}"/>
          </ac:graphicFrameMkLst>
        </pc:graphicFrameChg>
        <pc:graphicFrameChg chg="add del mod">
          <ac:chgData name="Никола Алексеев" userId="ba66283bcb01e904" providerId="LiveId" clId="{F5726988-3357-47A7-8E53-4C56C123688F}" dt="2018-10-03T21:10:08.823" v="505" actId="478"/>
          <ac:graphicFrameMkLst>
            <pc:docMk/>
            <pc:sldMk cId="177869014" sldId="327"/>
            <ac:graphicFrameMk id="3" creationId="{C7A0A18B-BAA2-458A-AC85-6F69D6353908}"/>
          </ac:graphicFrameMkLst>
        </pc:graphicFrameChg>
        <pc:graphicFrameChg chg="add mod">
          <ac:chgData name="Никола Алексеев" userId="ba66283bcb01e904" providerId="LiveId" clId="{F5726988-3357-47A7-8E53-4C56C123688F}" dt="2018-10-03T21:10:20.480" v="509" actId="14100"/>
          <ac:graphicFrameMkLst>
            <pc:docMk/>
            <pc:sldMk cId="177869014" sldId="327"/>
            <ac:graphicFrameMk id="5" creationId="{D28FB58F-2F14-4595-930C-114252302ED8}"/>
          </ac:graphicFrameMkLst>
        </pc:graphicFrameChg>
      </pc:sldChg>
    </pc:docChg>
  </pc:docChgLst>
  <pc:docChgLst>
    <pc:chgData name="Гост потребител" providerId="Windows Live" clId="Web-{F6B45B11-58E2-4EB4-A885-DB5458A8A7F8}"/>
    <pc:docChg chg="modSld">
      <pc:chgData name="Гост потребител" userId="" providerId="Windows Live" clId="Web-{F6B45B11-58E2-4EB4-A885-DB5458A8A7F8}" dt="2020-11-18T22:53:53.097" v="8" actId="1076"/>
      <pc:docMkLst>
        <pc:docMk/>
      </pc:docMkLst>
      <pc:sldChg chg="modSp">
        <pc:chgData name="Гост потребител" userId="" providerId="Windows Live" clId="Web-{F6B45B11-58E2-4EB4-A885-DB5458A8A7F8}" dt="2020-11-18T22:34:12.096" v="2" actId="20577"/>
        <pc:sldMkLst>
          <pc:docMk/>
          <pc:sldMk cId="2503594351" sldId="306"/>
        </pc:sldMkLst>
        <pc:spChg chg="mod">
          <ac:chgData name="Гост потребител" userId="" providerId="Windows Live" clId="Web-{F6B45B11-58E2-4EB4-A885-DB5458A8A7F8}" dt="2020-11-18T22:34:12.096" v="2" actId="20577"/>
          <ac:spMkLst>
            <pc:docMk/>
            <pc:sldMk cId="2503594351" sldId="306"/>
            <ac:spMk id="20" creationId="{E7F78926-5E8F-49FE-ADE9-4A090A66D48B}"/>
          </ac:spMkLst>
        </pc:spChg>
      </pc:sldChg>
      <pc:sldChg chg="modSp">
        <pc:chgData name="Гост потребител" userId="" providerId="Windows Live" clId="Web-{F6B45B11-58E2-4EB4-A885-DB5458A8A7F8}" dt="2020-11-18T22:37:45.815" v="6" actId="20577"/>
        <pc:sldMkLst>
          <pc:docMk/>
          <pc:sldMk cId="1866923518" sldId="308"/>
        </pc:sldMkLst>
        <pc:spChg chg="mod">
          <ac:chgData name="Гост потребител" userId="" providerId="Windows Live" clId="Web-{F6B45B11-58E2-4EB4-A885-DB5458A8A7F8}" dt="2020-11-18T22:37:45.815" v="6" actId="20577"/>
          <ac:spMkLst>
            <pc:docMk/>
            <pc:sldMk cId="1866923518" sldId="308"/>
            <ac:spMk id="7" creationId="{E6638F95-B001-4963-8651-EA6077814C6B}"/>
          </ac:spMkLst>
        </pc:spChg>
      </pc:sldChg>
      <pc:sldChg chg="modSp">
        <pc:chgData name="Гост потребител" userId="" providerId="Windows Live" clId="Web-{F6B45B11-58E2-4EB4-A885-DB5458A8A7F8}" dt="2020-11-18T22:53:53.097" v="8" actId="1076"/>
        <pc:sldMkLst>
          <pc:docMk/>
          <pc:sldMk cId="3857777776" sldId="319"/>
        </pc:sldMkLst>
        <pc:spChg chg="mod">
          <ac:chgData name="Гост потребител" userId="" providerId="Windows Live" clId="Web-{F6B45B11-58E2-4EB4-A885-DB5458A8A7F8}" dt="2020-11-18T22:53:53.097" v="8" actId="1076"/>
          <ac:spMkLst>
            <pc:docMk/>
            <pc:sldMk cId="3857777776" sldId="319"/>
            <ac:spMk id="16" creationId="{F8BC8611-18D9-4E64-A750-0AF8F5E843C4}"/>
          </ac:spMkLst>
        </pc:spChg>
      </pc:sldChg>
    </pc:docChg>
  </pc:docChgLst>
  <pc:docChgLst>
    <pc:chgData name="Никола Алексеев" userId="ba66283bcb01e904" providerId="LiveId" clId="{7E5B6C1A-D1A2-4AAB-8923-60725EEA32F9}"/>
    <pc:docChg chg="undo custSel modSld">
      <pc:chgData name="Никола Алексеев" userId="ba66283bcb01e904" providerId="LiveId" clId="{7E5B6C1A-D1A2-4AAB-8923-60725EEA32F9}" dt="2018-09-18T08:32:51.410" v="13" actId="20577"/>
      <pc:docMkLst>
        <pc:docMk/>
      </pc:docMkLst>
      <pc:sldChg chg="modSp">
        <pc:chgData name="Никола Алексеев" userId="ba66283bcb01e904" providerId="LiveId" clId="{7E5B6C1A-D1A2-4AAB-8923-60725EEA32F9}" dt="2018-09-18T08:32:51.410" v="13" actId="20577"/>
        <pc:sldMkLst>
          <pc:docMk/>
          <pc:sldMk cId="2503594351" sldId="306"/>
        </pc:sldMkLst>
        <pc:spChg chg="mod">
          <ac:chgData name="Никола Алексеев" userId="ba66283bcb01e904" providerId="LiveId" clId="{7E5B6C1A-D1A2-4AAB-8923-60725EEA32F9}" dt="2018-09-18T08:32:51.410" v="13" actId="20577"/>
          <ac:spMkLst>
            <pc:docMk/>
            <pc:sldMk cId="2503594351" sldId="306"/>
            <ac:spMk id="20" creationId="{E7F78926-5E8F-49FE-ADE9-4A090A66D48B}"/>
          </ac:spMkLst>
        </pc:spChg>
      </pc:sldChg>
      <pc:sldChg chg="addSp delSp modSp">
        <pc:chgData name="Никола Алексеев" userId="ba66283bcb01e904" providerId="LiveId" clId="{7E5B6C1A-D1A2-4AAB-8923-60725EEA32F9}" dt="2018-09-04T08:22:36.046" v="6" actId="1076"/>
        <pc:sldMkLst>
          <pc:docMk/>
          <pc:sldMk cId="815602568" sldId="320"/>
        </pc:sldMkLst>
        <pc:picChg chg="del">
          <ac:chgData name="Никола Алексеев" userId="ba66283bcb01e904" providerId="LiveId" clId="{7E5B6C1A-D1A2-4AAB-8923-60725EEA32F9}" dt="2018-09-04T08:21:52.903" v="0" actId="478"/>
          <ac:picMkLst>
            <pc:docMk/>
            <pc:sldMk cId="815602568" sldId="320"/>
            <ac:picMk id="2" creationId="{72CDDC94-7553-49C2-8BD5-132C51947956}"/>
          </ac:picMkLst>
        </pc:picChg>
        <pc:picChg chg="add mod">
          <ac:chgData name="Никола Алексеев" userId="ba66283bcb01e904" providerId="LiveId" clId="{7E5B6C1A-D1A2-4AAB-8923-60725EEA32F9}" dt="2018-09-04T08:22:36.046" v="6" actId="1076"/>
          <ac:picMkLst>
            <pc:docMk/>
            <pc:sldMk cId="815602568" sldId="320"/>
            <ac:picMk id="3" creationId="{97B911DC-AB85-4410-AF64-A817C5E590C7}"/>
          </ac:picMkLst>
        </pc:picChg>
      </pc:sldChg>
      <pc:sldChg chg="addSp delSp">
        <pc:chgData name="Никола Алексеев" userId="ba66283bcb01e904" providerId="LiveId" clId="{7E5B6C1A-D1A2-4AAB-8923-60725EEA32F9}" dt="2018-09-04T08:22:39.102" v="8"/>
        <pc:sldMkLst>
          <pc:docMk/>
          <pc:sldMk cId="2518219629" sldId="321"/>
        </pc:sldMkLst>
        <pc:picChg chg="del">
          <ac:chgData name="Никола Алексеев" userId="ba66283bcb01e904" providerId="LiveId" clId="{7E5B6C1A-D1A2-4AAB-8923-60725EEA32F9}" dt="2018-09-04T08:22:38.739" v="7" actId="478"/>
          <ac:picMkLst>
            <pc:docMk/>
            <pc:sldMk cId="2518219629" sldId="321"/>
            <ac:picMk id="2" creationId="{72CDDC94-7553-49C2-8BD5-132C51947956}"/>
          </ac:picMkLst>
        </pc:picChg>
        <pc:picChg chg="add">
          <ac:chgData name="Никола Алексеев" userId="ba66283bcb01e904" providerId="LiveId" clId="{7E5B6C1A-D1A2-4AAB-8923-60725EEA32F9}" dt="2018-09-04T08:22:39.102" v="8"/>
          <ac:picMkLst>
            <pc:docMk/>
            <pc:sldMk cId="2518219629" sldId="321"/>
            <ac:picMk id="8" creationId="{5E1FCC99-CFCD-4420-9A9F-D77C2201B77A}"/>
          </ac:picMkLst>
        </pc:picChg>
      </pc:sldChg>
    </pc:docChg>
  </pc:docChgLst>
  <pc:docChgLst>
    <pc:chgData clId="Web-{F6B45B11-58E2-4EB4-A885-DB5458A8A7F8}"/>
    <pc:docChg chg="modSld">
      <pc:chgData name="" userId="" providerId="" clId="Web-{F6B45B11-58E2-4EB4-A885-DB5458A8A7F8}" dt="2020-11-18T22:07:45.845" v="0" actId="1076"/>
      <pc:docMkLst>
        <pc:docMk/>
      </pc:docMkLst>
      <pc:sldChg chg="modSp">
        <pc:chgData name="" userId="" providerId="" clId="Web-{F6B45B11-58E2-4EB4-A885-DB5458A8A7F8}" dt="2020-11-18T22:07:45.845" v="0" actId="1076"/>
        <pc:sldMkLst>
          <pc:docMk/>
          <pc:sldMk cId="1393313271" sldId="291"/>
        </pc:sldMkLst>
        <pc:spChg chg="mod">
          <ac:chgData name="" userId="" providerId="" clId="Web-{F6B45B11-58E2-4EB4-A885-DB5458A8A7F8}" dt="2020-11-18T22:07:45.845" v="0" actId="1076"/>
          <ac:spMkLst>
            <pc:docMk/>
            <pc:sldMk cId="1393313271" sldId="291"/>
            <ac:spMk id="16" creationId="{FCA9B7BE-0CDD-48AC-8813-45637B226DFE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media/image1.png>
</file>

<file path=ppt/media/image10.wmf>
</file>

<file path=ppt/media/image11.wmf>
</file>

<file path=ppt/media/image12.wmf>
</file>

<file path=ppt/media/image13.png>
</file>

<file path=ppt/media/image14.png>
</file>

<file path=ppt/media/image15.wm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wmf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8C1CC-B947-4082-943C-2B15D0562C1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5C300-19CC-4360-A650-4F04F63F7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60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933C-7502-4F4D-819B-1376D6816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0F970D-4C44-4675-AC1D-2452B2D101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A371D-EDD3-49FB-A5E7-B8C2B4A7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DBA1B-E053-4C8C-BCB6-32A726F75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369A6-CA85-4F4E-9B7F-D58C297C3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38892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274AD-169E-43A5-B98F-253891EC8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3BA573-C352-46A1-A9D7-969987561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A29C4-F0DF-473A-AF84-3572AB721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CF1D9-AFA4-437D-A014-D039F7460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A2EBE-A687-45F8-8E43-CCF51EF8A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8678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73D44B-91FC-4E46-AE45-86CE8E7B6E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C0A9D6-0319-40A3-9E6B-3B0EFA4D4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C1A50-5C87-467B-A7C4-6A0843C6A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BC687-7231-499D-8C04-D28756B35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55FB4-382C-4E6C-BBCE-22AE79886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1066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ACE3-ABA5-497F-B402-8DC42C9D0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1BAC3-966A-4323-B970-65C29C5C4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EECC1-969E-4374-A0DD-07E2D200F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A7379-2F0D-4A22-9D95-49696991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7ADAC-87AE-4D25-8BAD-B49421DF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84806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9FEC6-6106-46A3-8A0C-60F10327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98B17-A0BB-40E9-83F6-2E40901B6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A77B6-F3A8-4FFC-8BD6-A29631558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F541E-40C5-4DF5-9AA4-FFCA1167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717A8-6EFF-40A3-985A-8490714C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429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B55F1-3114-49B5-9D34-27437253B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F6BF2-AF0B-49F5-A1C8-5CB2F790A9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D1C98-6F43-458F-B026-1488F7958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004A0-CB96-4E21-A678-39C37D81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D6B65-1FD8-42A4-981A-749270DB6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C0180-9791-4ADE-AC70-BBFA48C7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9651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C678D-06CA-4FEF-AD6D-A6D964F95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38CE19-F3D8-438D-B282-EEB9C3534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17B3B-DE24-4C27-AE02-BD9B02582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7DADFA-C86F-45C1-9080-2C819119E0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610FA5-BA5C-4015-9938-75250F248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99F4F8-4FA0-4CA7-83CF-68B226751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9F1EEA-F77A-4867-B273-1F987A311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72CA16-9CF3-4CCC-A83C-D9D3A44A4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86934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1BF20-E7FE-4C1F-B608-A6C42F078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9DF095-00C9-4121-A228-191E2138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7DFE8F-1202-47BA-9792-057A0666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29FDE9-94C5-4215-A342-838337B73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8597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229D22-9E35-46EE-95EF-E9FF5BF2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4B0981-6755-4D46-8493-5418DA114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33BF2-6C03-46BC-886C-809FAE448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15207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5244E-0219-43C8-A462-B050AA4D8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5FA65-5CA4-463A-9653-0B8D95647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81A1CD-C086-4BE4-834F-180F923D5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5A7BD2-BB30-43ED-B2E9-68F264A56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72E9B-A662-4F9C-9FE8-1FE0FBDF8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2D642-3213-4582-B6A8-060F5A8C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4116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C7C6F-C4A2-46D6-A487-225B0FCAD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AB7E70-EBC2-402A-89FD-40654F189E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1F0FA0-5A0C-43E8-8135-3CEA15027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92137-F02A-4210-BC94-6E446089D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40B88-271D-4CB6-89D9-8A4280A39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359E73-3BF7-4DBB-8EDF-B328D926D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258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E57163-5E5E-4024-B604-AEA9E8F6C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5B0FA-BCB3-430E-BA86-275B53648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7461D-826C-4354-9110-58738FC38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92D70-B9B3-42E8-972A-1A494C668E52}" type="datetimeFigureOut">
              <a:rPr lang="bg-BG" smtClean="0"/>
              <a:t>18.11.2020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3AA24-6BFD-4CC2-B305-AD5B64DBD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13ACE-E4D9-40D6-9282-7A6BF98C1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6042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oo.gl/VvndS7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image" Target="../media/image2.png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12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10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oo.gl/AM9TR2" TargetMode="Externa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goo.gl/ByVw9Y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oo.gl/1hsBqD" TargetMode="External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958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83EC9B3-ED2F-4E36-8316-37033E81C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463" y="301633"/>
            <a:ext cx="4049761" cy="48096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FF6E9E5-227C-4228-A8D7-047955AF83CC}"/>
              </a:ext>
            </a:extLst>
          </p:cNvPr>
          <p:cNvSpPr txBox="1"/>
          <p:nvPr/>
        </p:nvSpPr>
        <p:spPr>
          <a:xfrm>
            <a:off x="2941552" y="2272725"/>
            <a:ext cx="3015569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bg-BG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Хипервръзки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FDF85F-380B-41EF-B3B6-D2184602A66C}"/>
              </a:ext>
            </a:extLst>
          </p:cNvPr>
          <p:cNvSpPr/>
          <p:nvPr/>
        </p:nvSpPr>
        <p:spPr>
          <a:xfrm>
            <a:off x="0" y="-22820"/>
            <a:ext cx="183569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F0A8C2-AC59-4F97-A8AE-608011093739}"/>
              </a:ext>
            </a:extLst>
          </p:cNvPr>
          <p:cNvSpPr txBox="1"/>
          <p:nvPr/>
        </p:nvSpPr>
        <p:spPr>
          <a:xfrm>
            <a:off x="89756" y="24634"/>
            <a:ext cx="174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107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464005" y="0"/>
            <a:ext cx="679995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987824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898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Хипервръзки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C7BA09-71B4-46F4-BDA7-E27359B6A356}"/>
              </a:ext>
            </a:extLst>
          </p:cNvPr>
          <p:cNvSpPr txBox="1"/>
          <p:nvPr/>
        </p:nvSpPr>
        <p:spPr>
          <a:xfrm>
            <a:off x="467544" y="553244"/>
            <a:ext cx="82809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Някой от основните функции на даден сайт, са: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Лесното преминаване от една страница на друга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От един сайт към друг сайт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От една локация на дадена страница към друга.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FEDFC1-AB5B-41C6-B3BF-FABB0FCD3657}"/>
              </a:ext>
            </a:extLst>
          </p:cNvPr>
          <p:cNvSpPr txBox="1"/>
          <p:nvPr/>
        </p:nvSpPr>
        <p:spPr>
          <a:xfrm>
            <a:off x="467544" y="1537143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Всичко това може да се постигне със &lt;</a:t>
            </a:r>
            <a:r>
              <a:rPr lang="en-US" sz="1400" dirty="0">
                <a:solidFill>
                  <a:srgbClr val="0070C0"/>
                </a:solidFill>
              </a:rPr>
              <a:t>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&lt;/</a:t>
            </a:r>
            <a:r>
              <a:rPr lang="bg-BG" sz="1400" dirty="0">
                <a:solidFill>
                  <a:srgbClr val="0070C0"/>
                </a:solidFill>
              </a:rPr>
              <a:t>а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таг.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6CE3B8-04EA-4344-98AF-D32BC5CB2558}"/>
              </a:ext>
            </a:extLst>
          </p:cNvPr>
          <p:cNvSpPr/>
          <p:nvPr/>
        </p:nvSpPr>
        <p:spPr>
          <a:xfrm>
            <a:off x="0" y="1921396"/>
            <a:ext cx="9144000" cy="72008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99EA0B-C879-46BD-B1B7-FEB441DA3893}"/>
              </a:ext>
            </a:extLst>
          </p:cNvPr>
          <p:cNvSpPr txBox="1"/>
          <p:nvPr/>
        </p:nvSpPr>
        <p:spPr>
          <a:xfrm>
            <a:off x="263256" y="2050603"/>
            <a:ext cx="868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sz="2400" b="1" dirty="0">
                <a:solidFill>
                  <a:srgbClr val="0070C0"/>
                </a:solidFill>
              </a:rPr>
              <a:t>a </a:t>
            </a:r>
            <a:r>
              <a:rPr lang="en-GB" sz="2400" b="1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GB" sz="2400" b="1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www.cosmos4all.com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&gt;Explore the cosmos</a:t>
            </a:r>
            <a:r>
              <a:rPr lang="bg-BG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sz="2400" b="1" dirty="0">
                <a:solidFill>
                  <a:srgbClr val="0070C0"/>
                </a:solidFill>
              </a:rPr>
              <a:t>a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933250-8BAC-443C-A39D-048D5C42C6AB}"/>
              </a:ext>
            </a:extLst>
          </p:cNvPr>
          <p:cNvSpPr txBox="1"/>
          <p:nvPr/>
        </p:nvSpPr>
        <p:spPr>
          <a:xfrm>
            <a:off x="467544" y="2713484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Адресът във атрибута </a:t>
            </a:r>
            <a:r>
              <a:rPr lang="en-US" sz="1400" b="1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може да бъде както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absolute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така и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relative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76EFF8-CE32-491E-8315-C8C6A0C97280}"/>
              </a:ext>
            </a:extLst>
          </p:cNvPr>
          <p:cNvSpPr txBox="1"/>
          <p:nvPr/>
        </p:nvSpPr>
        <p:spPr>
          <a:xfrm>
            <a:off x="467544" y="3022499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 подразбиране, съдържанието на &lt;а&gt;&lt;/а&gt; бива форматирано по специфичен начин 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bg-BG" sz="1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точния начин на визуализация варира при различните браузъри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74B7A5-EABD-4E7D-B2B8-393DB411B6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8000"/>
          <a:stretch/>
        </p:blipFill>
        <p:spPr>
          <a:xfrm>
            <a:off x="2627784" y="3721596"/>
            <a:ext cx="3209925" cy="11110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9473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7964253" y="0"/>
            <a:ext cx="1179747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987824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898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Хипервръзки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7964253" y="39982"/>
            <a:ext cx="1179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bg1"/>
                </a:solidFill>
              </a:rPr>
              <a:t>Target attribute</a:t>
            </a:r>
            <a:endParaRPr lang="bg-BG" sz="12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C7BA09-71B4-46F4-BDA7-E27359B6A356}"/>
              </a:ext>
            </a:extLst>
          </p:cNvPr>
          <p:cNvSpPr txBox="1"/>
          <p:nvPr/>
        </p:nvSpPr>
        <p:spPr>
          <a:xfrm>
            <a:off x="467544" y="913284"/>
            <a:ext cx="82809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Със параметъра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target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можем да зададем на браузъра, къде да отвори зададения линк.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_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blank</a:t>
            </a: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зарежда линкът във нов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tab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_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self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зарежда зададения адрес във същия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tab/window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където се намира самия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&lt;a&gt;&lt;/a&gt;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_parent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_top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framename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Отнася се за по-сложни вложени структури.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6CE3B8-04EA-4344-98AF-D32BC5CB2558}"/>
              </a:ext>
            </a:extLst>
          </p:cNvPr>
          <p:cNvSpPr/>
          <p:nvPr/>
        </p:nvSpPr>
        <p:spPr>
          <a:xfrm>
            <a:off x="0" y="2137420"/>
            <a:ext cx="9144000" cy="72008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99EA0B-C879-46BD-B1B7-FEB441DA3893}"/>
              </a:ext>
            </a:extLst>
          </p:cNvPr>
          <p:cNvSpPr txBox="1"/>
          <p:nvPr/>
        </p:nvSpPr>
        <p:spPr>
          <a:xfrm>
            <a:off x="263256" y="2266627"/>
            <a:ext cx="868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b="1" dirty="0">
                <a:solidFill>
                  <a:srgbClr val="0070C0"/>
                </a:solidFill>
              </a:rPr>
              <a:t>a </a:t>
            </a:r>
            <a:r>
              <a:rPr lang="en-GB" b="1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www.cosmos4all.com/mars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target=“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_blank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Mars</a:t>
            </a:r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b="1" dirty="0">
                <a:solidFill>
                  <a:srgbClr val="0070C0"/>
                </a:solidFill>
              </a:rPr>
              <a:t>a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E655A-E834-466A-A852-16588147C6FB}"/>
              </a:ext>
            </a:extLst>
          </p:cNvPr>
          <p:cNvSpPr txBox="1"/>
          <p:nvPr/>
        </p:nvSpPr>
        <p:spPr>
          <a:xfrm>
            <a:off x="467544" y="3134027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Препоръчително е всички линкове водещи към друга страница във същия сайт да бъдат зададени със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target=“</a:t>
            </a: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_self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а всички връзки водещи към външни сайтове да бъдат със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target=“</a:t>
            </a: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_blank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DFC792-2976-4822-A78F-B149F155DEEB}"/>
              </a:ext>
            </a:extLst>
          </p:cNvPr>
          <p:cNvSpPr txBox="1"/>
          <p:nvPr/>
        </p:nvSpPr>
        <p:spPr>
          <a:xfrm>
            <a:off x="467544" y="3777515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ситуацията, в която атрибутът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target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е пропуснат, браузъра ще го възприеме, все едно че е зададен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target=“</a:t>
            </a: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_self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62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604448" y="0"/>
            <a:ext cx="539552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405019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40501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Изображения и Хипервръзки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7038AB-E152-46AF-B48C-4515CB678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716" y="26109"/>
            <a:ext cx="304801" cy="3048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8BC8611-18D9-4E64-A750-0AF8F5E843C4}"/>
              </a:ext>
            </a:extLst>
          </p:cNvPr>
          <p:cNvSpPr txBox="1"/>
          <p:nvPr/>
        </p:nvSpPr>
        <p:spPr>
          <a:xfrm>
            <a:off x="467544" y="625252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Създайте две страници, които да изглеждат както посочените по-долу изображения.</a:t>
            </a:r>
          </a:p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Поне на едно място във всяка страница, трябва да има връзка към другата.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12F259-D65C-4359-AB79-8D5C8014C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1287179"/>
            <a:ext cx="2791785" cy="34999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064B2C-F1DA-4933-AE66-A630551DA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7904" y="1287179"/>
            <a:ext cx="2791785" cy="34999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6B6575-E3F2-468E-A46F-3A5603E6C70F}"/>
              </a:ext>
            </a:extLst>
          </p:cNvPr>
          <p:cNvSpPr txBox="1"/>
          <p:nvPr/>
        </p:nvSpPr>
        <p:spPr>
          <a:xfrm>
            <a:off x="7030153" y="2569468"/>
            <a:ext cx="1718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goo.gl/VvndS7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13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D89A4E0-28AD-49BD-A96E-CA0B17922B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463" y="301633"/>
            <a:ext cx="4049761" cy="48096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FF6E9E5-227C-4228-A8D7-047955AF83CC}"/>
              </a:ext>
            </a:extLst>
          </p:cNvPr>
          <p:cNvSpPr txBox="1"/>
          <p:nvPr/>
        </p:nvSpPr>
        <p:spPr>
          <a:xfrm>
            <a:off x="3190345" y="2209428"/>
            <a:ext cx="2690160" cy="7694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bg-BG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Списъци</a:t>
            </a: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FDF85F-380B-41EF-B3B6-D2184602A66C}"/>
              </a:ext>
            </a:extLst>
          </p:cNvPr>
          <p:cNvSpPr/>
          <p:nvPr/>
        </p:nvSpPr>
        <p:spPr>
          <a:xfrm>
            <a:off x="0" y="-22820"/>
            <a:ext cx="183569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F0A8C2-AC59-4F97-A8AE-608011093739}"/>
              </a:ext>
            </a:extLst>
          </p:cNvPr>
          <p:cNvSpPr txBox="1"/>
          <p:nvPr/>
        </p:nvSpPr>
        <p:spPr>
          <a:xfrm>
            <a:off x="89756" y="24634"/>
            <a:ext cx="174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559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7964253" y="0"/>
            <a:ext cx="1179747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Списъци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7988159" y="37889"/>
            <a:ext cx="11026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bg1"/>
                </a:solidFill>
              </a:rPr>
              <a:t>Unordered list</a:t>
            </a:r>
            <a:endParaRPr lang="bg-BG" sz="12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C7BA09-71B4-46F4-BDA7-E27359B6A356}"/>
              </a:ext>
            </a:extLst>
          </p:cNvPr>
          <p:cNvSpPr txBox="1"/>
          <p:nvPr/>
        </p:nvSpPr>
        <p:spPr>
          <a:xfrm>
            <a:off x="467544" y="1057300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Във много ситуации се налага да се покаже списък, във който всички точките има равна тежест.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6CE3B8-04EA-4344-98AF-D32BC5CB2558}"/>
              </a:ext>
            </a:extLst>
          </p:cNvPr>
          <p:cNvSpPr/>
          <p:nvPr/>
        </p:nvSpPr>
        <p:spPr>
          <a:xfrm>
            <a:off x="0" y="1743959"/>
            <a:ext cx="6036936" cy="180020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99EA0B-C879-46BD-B1B7-FEB441DA3893}"/>
              </a:ext>
            </a:extLst>
          </p:cNvPr>
          <p:cNvSpPr txBox="1"/>
          <p:nvPr/>
        </p:nvSpPr>
        <p:spPr>
          <a:xfrm>
            <a:off x="321898" y="1766896"/>
            <a:ext cx="43087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rgbClr val="0070C0"/>
                </a:solidFill>
              </a:rPr>
              <a:t>ul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Меркурий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3" algn="ctr"/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Венера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3"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Земя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3"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Марс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pPr algn="ctr"/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b="1" dirty="0">
                <a:solidFill>
                  <a:srgbClr val="0070C0"/>
                </a:solidFill>
              </a:rPr>
              <a:t>ul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991CC1-179F-4017-9066-FF7325093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144" y="1705372"/>
            <a:ext cx="3181350" cy="1866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050D060-88EC-41CA-8096-1B73F3BF5FC5}"/>
              </a:ext>
            </a:extLst>
          </p:cNvPr>
          <p:cNvSpPr txBox="1"/>
          <p:nvPr/>
        </p:nvSpPr>
        <p:spPr>
          <a:xfrm>
            <a:off x="467544" y="3903296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ul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Unordered list</a:t>
            </a:r>
          </a:p>
          <a:p>
            <a:r>
              <a:rPr lang="en-US" sz="1400" dirty="0">
                <a:solidFill>
                  <a:srgbClr val="0070C0"/>
                </a:solidFill>
              </a:rPr>
              <a:t>li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List item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117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BD07A402-B643-4859-A1C7-7AD46F985C94}"/>
              </a:ext>
            </a:extLst>
          </p:cNvPr>
          <p:cNvSpPr/>
          <p:nvPr/>
        </p:nvSpPr>
        <p:spPr>
          <a:xfrm>
            <a:off x="0" y="1489348"/>
            <a:ext cx="9180512" cy="180020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7964253" y="0"/>
            <a:ext cx="1179747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Списъци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9C65A-FD81-4184-BC3D-E6343B383AA9}"/>
              </a:ext>
            </a:extLst>
          </p:cNvPr>
          <p:cNvSpPr txBox="1"/>
          <p:nvPr/>
        </p:nvSpPr>
        <p:spPr>
          <a:xfrm>
            <a:off x="467544" y="697260"/>
            <a:ext cx="82809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Освен в случай, че искаме да визуализираме списък, &lt;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ul&gt;&lt;/ul&gt;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може да бъде използван и за много други цели. В основата стои фактът, че след прилагането на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CSS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тагът може да се направи да изглежда по много различни начини.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E994A6B-4ED5-4313-8DE3-8130A4B431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8309801"/>
              </p:ext>
            </p:extLst>
          </p:nvPr>
        </p:nvGraphicFramePr>
        <p:xfrm>
          <a:off x="796062" y="1795389"/>
          <a:ext cx="2339104" cy="11695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" r:id="rId4" imgW="3809520" imgH="1904760" progId="">
                  <p:embed/>
                </p:oleObj>
              </mc:Choice>
              <mc:Fallback>
                <p:oleObj r:id="rId4" imgW="3809520" imgH="190476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E994A6B-4ED5-4313-8DE3-8130A4B431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6062" y="1795389"/>
                        <a:ext cx="2339104" cy="11695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EBA26F5-65CD-4098-8D4C-AEDFE2C08D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3436009"/>
              </p:ext>
            </p:extLst>
          </p:nvPr>
        </p:nvGraphicFramePr>
        <p:xfrm>
          <a:off x="3297762" y="1795389"/>
          <a:ext cx="2339104" cy="11695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r:id="rId6" imgW="3809520" imgH="1904760" progId="">
                  <p:embed/>
                </p:oleObj>
              </mc:Choice>
              <mc:Fallback>
                <p:oleObj r:id="rId6" imgW="3809520" imgH="19047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6EBA26F5-65CD-4098-8D4C-AEDFE2C08D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97762" y="1795389"/>
                        <a:ext cx="2339104" cy="11695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658668E-91CB-4CDC-8F32-7BD29ED418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2676807"/>
              </p:ext>
            </p:extLst>
          </p:nvPr>
        </p:nvGraphicFramePr>
        <p:xfrm>
          <a:off x="5868144" y="1795389"/>
          <a:ext cx="2339104" cy="11695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r:id="rId8" imgW="3809520" imgH="1904760" progId="">
                  <p:embed/>
                </p:oleObj>
              </mc:Choice>
              <mc:Fallback>
                <p:oleObj r:id="rId8" imgW="3809520" imgH="190476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658668E-91CB-4CDC-8F32-7BD29ED418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68144" y="1795389"/>
                        <a:ext cx="2339104" cy="11695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FB03334A-6D52-4EBD-8011-965BC32EBF1C}"/>
              </a:ext>
            </a:extLst>
          </p:cNvPr>
          <p:cNvSpPr txBox="1"/>
          <p:nvPr/>
        </p:nvSpPr>
        <p:spPr>
          <a:xfrm>
            <a:off x="467544" y="3433564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показания по-горе пример, трите картички са визуализирани по съвсем различен начин от стандартния списък със точки, но същността е абсолютно същата : списък с равни по тежест елементи.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24E586E-44D2-4404-A71B-241487D54DBA}"/>
              </a:ext>
            </a:extLst>
          </p:cNvPr>
          <p:cNvSpPr txBox="1"/>
          <p:nvPr/>
        </p:nvSpPr>
        <p:spPr>
          <a:xfrm>
            <a:off x="467544" y="4100800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Използването на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&lt;ul&gt;&lt;/ul&gt;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ситуации като горната, спомага работата както на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search engines,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така и на хората с увредено зрение, използващи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screen reader.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62D69F-D485-4C18-A2DF-0F5F5AA0259E}"/>
              </a:ext>
            </a:extLst>
          </p:cNvPr>
          <p:cNvSpPr txBox="1"/>
          <p:nvPr/>
        </p:nvSpPr>
        <p:spPr>
          <a:xfrm>
            <a:off x="7988159" y="37889"/>
            <a:ext cx="11026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bg1"/>
                </a:solidFill>
              </a:rPr>
              <a:t>Unordered list</a:t>
            </a:r>
            <a:endParaRPr lang="bg-BG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936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204832" y="0"/>
            <a:ext cx="939168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Списъци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8204832" y="39982"/>
            <a:ext cx="9391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bg1"/>
                </a:solidFill>
              </a:rPr>
              <a:t>Ordered list</a:t>
            </a:r>
            <a:endParaRPr lang="bg-BG" sz="12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9C65A-FD81-4184-BC3D-E6343B383AA9}"/>
              </a:ext>
            </a:extLst>
          </p:cNvPr>
          <p:cNvSpPr txBox="1"/>
          <p:nvPr/>
        </p:nvSpPr>
        <p:spPr>
          <a:xfrm>
            <a:off x="467544" y="1057300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За създаването на списък, в който елементите заемат точно определени позиции се използва следния таг: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E7D7D7-F029-4478-8B31-2A0A742C7A2B}"/>
              </a:ext>
            </a:extLst>
          </p:cNvPr>
          <p:cNvSpPr/>
          <p:nvPr/>
        </p:nvSpPr>
        <p:spPr>
          <a:xfrm>
            <a:off x="0" y="1738803"/>
            <a:ext cx="6228184" cy="1754326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F78926-5E8F-49FE-ADE9-4A090A66D48B}"/>
              </a:ext>
            </a:extLst>
          </p:cNvPr>
          <p:cNvSpPr txBox="1"/>
          <p:nvPr/>
        </p:nvSpPr>
        <p:spPr>
          <a:xfrm>
            <a:off x="321898" y="1738803"/>
            <a:ext cx="43087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bg-BG" b="1" dirty="0">
                <a:solidFill>
                  <a:srgbClr val="0070C0"/>
                </a:solidFill>
              </a:rPr>
              <a:t>о</a:t>
            </a:r>
            <a:r>
              <a:rPr lang="en-US" b="1" dirty="0">
                <a:solidFill>
                  <a:srgbClr val="0070C0"/>
                </a:solidFill>
              </a:rPr>
              <a:t>l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Меркурий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3" algn="ctr"/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Венера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3"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Земя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3"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Марс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pPr algn="ctr"/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bg-BG" b="1" dirty="0">
                <a:solidFill>
                  <a:srgbClr val="0070C0"/>
                </a:solidFill>
              </a:rPr>
              <a:t>о</a:t>
            </a:r>
            <a:r>
              <a:rPr lang="en-US" b="1" dirty="0">
                <a:solidFill>
                  <a:srgbClr val="0070C0"/>
                </a:solidFill>
              </a:rPr>
              <a:t>l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29FB5B-CBC4-4159-A48B-59FD6B25A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1705372"/>
            <a:ext cx="3248025" cy="1800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AAC0D90-F7F2-45E0-AFA5-98F466662028}"/>
              </a:ext>
            </a:extLst>
          </p:cNvPr>
          <p:cNvSpPr txBox="1"/>
          <p:nvPr/>
        </p:nvSpPr>
        <p:spPr>
          <a:xfrm>
            <a:off x="467544" y="3903296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ol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Ordered list</a:t>
            </a:r>
          </a:p>
          <a:p>
            <a:r>
              <a:rPr lang="en-US" sz="1400" dirty="0">
                <a:solidFill>
                  <a:srgbClr val="0070C0"/>
                </a:solidFill>
              </a:rPr>
              <a:t>li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List item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043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204832" y="0"/>
            <a:ext cx="939168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Списъци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8204832" y="39982"/>
            <a:ext cx="9391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bg1"/>
                </a:solidFill>
              </a:rPr>
              <a:t>Ordered list</a:t>
            </a:r>
            <a:endParaRPr lang="bg-BG" sz="12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9C65A-FD81-4184-BC3D-E6343B383AA9}"/>
              </a:ext>
            </a:extLst>
          </p:cNvPr>
          <p:cNvSpPr txBox="1"/>
          <p:nvPr/>
        </p:nvSpPr>
        <p:spPr>
          <a:xfrm>
            <a:off x="449062" y="848962"/>
            <a:ext cx="82809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Може да бъде зададено началото на броенето чрез атрибута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start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Видът на самата енумерация може да се зададе чрез атрибута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type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 има една от следните стойности: </a:t>
            </a:r>
          </a:p>
          <a:p>
            <a:pPr algn="ctr"/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  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|  A  |  a  |  I  |  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E7D7D7-F029-4478-8B31-2A0A742C7A2B}"/>
              </a:ext>
            </a:extLst>
          </p:cNvPr>
          <p:cNvSpPr/>
          <p:nvPr/>
        </p:nvSpPr>
        <p:spPr>
          <a:xfrm>
            <a:off x="0" y="2209428"/>
            <a:ext cx="6228184" cy="1754326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F78926-5E8F-49FE-ADE9-4A090A66D48B}"/>
              </a:ext>
            </a:extLst>
          </p:cNvPr>
          <p:cNvSpPr txBox="1"/>
          <p:nvPr/>
        </p:nvSpPr>
        <p:spPr>
          <a:xfrm>
            <a:off x="1491548" y="2209428"/>
            <a:ext cx="30979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bg-BG" b="1" dirty="0">
                <a:solidFill>
                  <a:srgbClr val="0070C0"/>
                </a:solidFill>
              </a:rPr>
              <a:t>о</a:t>
            </a:r>
            <a:r>
              <a:rPr lang="en-US" b="1" dirty="0">
                <a:solidFill>
                  <a:srgbClr val="0070C0"/>
                </a:solidFill>
              </a:rPr>
              <a:t>l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start=“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10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type=“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Меркурий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Венера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Земя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&lt;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Марс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li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bg-BG" b="1" dirty="0">
                <a:solidFill>
                  <a:srgbClr val="0070C0"/>
                </a:solidFill>
              </a:rPr>
              <a:t>о</a:t>
            </a:r>
            <a:r>
              <a:rPr lang="en-US" b="1" dirty="0">
                <a:solidFill>
                  <a:srgbClr val="0070C0"/>
                </a:solidFill>
              </a:rPr>
              <a:t>l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0CC98B-40DF-46A0-956E-179AF08C4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144" y="2172191"/>
            <a:ext cx="3152775" cy="18288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4313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9CEB4B5-A14E-4753-BD2B-9BCD799ABA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463" y="301633"/>
            <a:ext cx="4049761" cy="48096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FF6E9E5-227C-4228-A8D7-047955AF83CC}"/>
              </a:ext>
            </a:extLst>
          </p:cNvPr>
          <p:cNvSpPr txBox="1"/>
          <p:nvPr/>
        </p:nvSpPr>
        <p:spPr>
          <a:xfrm>
            <a:off x="3131840" y="2209428"/>
            <a:ext cx="2715808" cy="7694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bg-BG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Таблици</a:t>
            </a: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FDF85F-380B-41EF-B3B6-D2184602A66C}"/>
              </a:ext>
            </a:extLst>
          </p:cNvPr>
          <p:cNvSpPr/>
          <p:nvPr/>
        </p:nvSpPr>
        <p:spPr>
          <a:xfrm>
            <a:off x="0" y="-22820"/>
            <a:ext cx="183569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F0A8C2-AC59-4F97-A8AE-608011093739}"/>
              </a:ext>
            </a:extLst>
          </p:cNvPr>
          <p:cNvSpPr txBox="1"/>
          <p:nvPr/>
        </p:nvSpPr>
        <p:spPr>
          <a:xfrm>
            <a:off x="89756" y="24634"/>
            <a:ext cx="174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618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353A987-A971-4724-BE49-70DA86F825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463" y="301633"/>
            <a:ext cx="4049761" cy="48096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EB2A779-9434-4E8D-AB57-02E0F42E7D1D}"/>
              </a:ext>
            </a:extLst>
          </p:cNvPr>
          <p:cNvSpPr/>
          <p:nvPr/>
        </p:nvSpPr>
        <p:spPr>
          <a:xfrm>
            <a:off x="0" y="-22820"/>
            <a:ext cx="183569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4A134E-5482-48C2-9C21-C7A17D95B224}"/>
              </a:ext>
            </a:extLst>
          </p:cNvPr>
          <p:cNvSpPr txBox="1"/>
          <p:nvPr/>
        </p:nvSpPr>
        <p:spPr>
          <a:xfrm>
            <a:off x="89756" y="24634"/>
            <a:ext cx="174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F6E9E5-227C-4228-A8D7-047955AF83CC}"/>
              </a:ext>
            </a:extLst>
          </p:cNvPr>
          <p:cNvSpPr txBox="1"/>
          <p:nvPr/>
        </p:nvSpPr>
        <p:spPr>
          <a:xfrm>
            <a:off x="2987824" y="2258095"/>
            <a:ext cx="3106941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bg-BG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Изображения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9152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Таблици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9C65A-FD81-4184-BC3D-E6343B383AA9}"/>
              </a:ext>
            </a:extLst>
          </p:cNvPr>
          <p:cNvSpPr txBox="1"/>
          <p:nvPr/>
        </p:nvSpPr>
        <p:spPr>
          <a:xfrm>
            <a:off x="467544" y="664721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Таблиците във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HTML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могат да бъдат използвани по много различни начини но основното им предназначение е да представят данни във табличен вид.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E7D7D7-F029-4478-8B31-2A0A742C7A2B}"/>
              </a:ext>
            </a:extLst>
          </p:cNvPr>
          <p:cNvSpPr/>
          <p:nvPr/>
        </p:nvSpPr>
        <p:spPr>
          <a:xfrm>
            <a:off x="0" y="1345332"/>
            <a:ext cx="9144000" cy="3530282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F78926-5E8F-49FE-ADE9-4A090A66D48B}"/>
              </a:ext>
            </a:extLst>
          </p:cNvPr>
          <p:cNvSpPr txBox="1"/>
          <p:nvPr/>
        </p:nvSpPr>
        <p:spPr>
          <a:xfrm>
            <a:off x="539552" y="1345332"/>
            <a:ext cx="480864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>
                <a:solidFill>
                  <a:srgbClr val="0070C0"/>
                </a:solidFill>
              </a:rPr>
              <a:t>table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&lt;</a:t>
            </a:r>
            <a:r>
              <a:rPr lang="en-US" sz="1600" b="1" dirty="0" err="1">
                <a:solidFill>
                  <a:srgbClr val="0070C0"/>
                </a:solidFill>
              </a:rPr>
              <a:t>th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Космонавт&lt;/</a:t>
            </a:r>
            <a:r>
              <a:rPr lang="en-US" sz="1600" b="1" dirty="0" err="1">
                <a:solidFill>
                  <a:srgbClr val="0070C0"/>
                </a:solidFill>
              </a:rPr>
              <a:t>th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&lt;</a:t>
            </a:r>
            <a:r>
              <a:rPr lang="en-US" sz="1600" b="1" dirty="0" err="1">
                <a:solidFill>
                  <a:srgbClr val="0070C0"/>
                </a:solidFill>
              </a:rPr>
              <a:t>th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Държава&lt;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sz="1600" b="1" dirty="0" err="1">
                <a:solidFill>
                  <a:srgbClr val="0070C0"/>
                </a:solidFill>
              </a:rPr>
              <a:t>ht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&lt;/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>
                <a:solidFill>
                  <a:srgbClr val="0070C0"/>
                </a:solidFill>
              </a:rPr>
              <a:t>td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Suni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Williams&lt;/</a:t>
            </a:r>
            <a:r>
              <a:rPr lang="en-US" sz="1600" b="1" dirty="0">
                <a:solidFill>
                  <a:srgbClr val="0070C0"/>
                </a:solidFill>
              </a:rPr>
              <a:t>td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>
                <a:solidFill>
                  <a:srgbClr val="0070C0"/>
                </a:solidFill>
              </a:rPr>
              <a:t>td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&gt;US&lt;/</a:t>
            </a:r>
            <a:r>
              <a:rPr lang="en-US" sz="1600" b="1" dirty="0">
                <a:solidFill>
                  <a:srgbClr val="0070C0"/>
                </a:solidFill>
              </a:rPr>
              <a:t>td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&lt;/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>
                <a:solidFill>
                  <a:srgbClr val="0070C0"/>
                </a:solidFill>
              </a:rPr>
              <a:t>td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Георги Иванов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sz="1600" b="1" dirty="0">
                <a:solidFill>
                  <a:srgbClr val="0070C0"/>
                </a:solidFill>
              </a:rPr>
              <a:t>td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>
                <a:solidFill>
                  <a:srgbClr val="0070C0"/>
                </a:solidFill>
              </a:rPr>
              <a:t>td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&gt;BG&lt;/</a:t>
            </a:r>
            <a:r>
              <a:rPr lang="en-US" sz="1600" b="1" dirty="0">
                <a:solidFill>
                  <a:srgbClr val="0070C0"/>
                </a:solidFill>
              </a:rPr>
              <a:t>td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&lt;/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sz="1600" b="1" dirty="0">
                <a:solidFill>
                  <a:srgbClr val="0070C0"/>
                </a:solidFill>
              </a:rPr>
              <a:t>table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48C94A4-BDC1-49A3-962A-7686ED0360F3}"/>
              </a:ext>
            </a:extLst>
          </p:cNvPr>
          <p:cNvGrpSpPr/>
          <p:nvPr/>
        </p:nvGrpSpPr>
        <p:grpSpPr>
          <a:xfrm>
            <a:off x="4788024" y="2065412"/>
            <a:ext cx="3560287" cy="2148450"/>
            <a:chOff x="4788024" y="2065412"/>
            <a:chExt cx="3560287" cy="214845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F35E136-79AD-479B-9CB0-AE432E1014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88024" y="2065412"/>
              <a:ext cx="3560287" cy="21484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36DEEA9D-9C8A-43D2-88FF-48CDA1E4A9B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01000880"/>
                </p:ext>
              </p:extLst>
            </p:nvPr>
          </p:nvGraphicFramePr>
          <p:xfrm>
            <a:off x="4788024" y="2065412"/>
            <a:ext cx="3560287" cy="32738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6" r:id="rId5" imgW="4419000" imgH="406080" progId="">
                    <p:embed/>
                  </p:oleObj>
                </mc:Choice>
                <mc:Fallback>
                  <p:oleObj r:id="rId5" imgW="4419000" imgH="406080" progId="">
                    <p:embed/>
                    <p:pic>
                      <p:nvPicPr>
                        <p:cNvPr id="4" name="Object 3">
                          <a:extLst>
                            <a:ext uri="{FF2B5EF4-FFF2-40B4-BE49-F238E27FC236}">
                              <a16:creationId xmlns:a16="http://schemas.microsoft.com/office/drawing/2014/main" id="{36DEEA9D-9C8A-43D2-88FF-48CDA1E4A9B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788024" y="2065412"/>
                          <a:ext cx="3560287" cy="32738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5440491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5E7D7D7-F029-4478-8B31-2A0A742C7A2B}"/>
              </a:ext>
            </a:extLst>
          </p:cNvPr>
          <p:cNvSpPr/>
          <p:nvPr/>
        </p:nvSpPr>
        <p:spPr>
          <a:xfrm>
            <a:off x="0" y="2281436"/>
            <a:ext cx="8280920" cy="1800201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Таблици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9C65A-FD81-4184-BC3D-E6343B383AA9}"/>
              </a:ext>
            </a:extLst>
          </p:cNvPr>
          <p:cNvSpPr txBox="1"/>
          <p:nvPr/>
        </p:nvSpPr>
        <p:spPr>
          <a:xfrm>
            <a:off x="467544" y="922203"/>
            <a:ext cx="82809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Както почти всички тагове, външният вид на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&lt;table&gt;&lt;/table&gt;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може да бъде променен чрез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CSS. </a:t>
            </a:r>
          </a:p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Как става това ще се запознаем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подробно в следващите лекции, но за улесняване на работа ни в момента можем да добавим следния таг във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&lt;head&gt;&lt;/head&gt;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 страницата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F78926-5E8F-49FE-ADE9-4A090A66D48B}"/>
              </a:ext>
            </a:extLst>
          </p:cNvPr>
          <p:cNvSpPr txBox="1"/>
          <p:nvPr/>
        </p:nvSpPr>
        <p:spPr>
          <a:xfrm>
            <a:off x="467544" y="2519815"/>
            <a:ext cx="48086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>
                <a:solidFill>
                  <a:srgbClr val="0070C0"/>
                </a:solidFill>
              </a:rPr>
              <a:t>style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</a:rPr>
              <a:t>table, </a:t>
            </a:r>
            <a:r>
              <a:rPr lang="en-US" sz="1600" b="1" dirty="0" err="1">
                <a:solidFill>
                  <a:schemeClr val="accent4">
                    <a:lumMod val="75000"/>
                  </a:schemeClr>
                </a:solidFill>
              </a:rPr>
              <a:t>th</a:t>
            </a: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</a:rPr>
              <a:t>, td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{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     </a:t>
            </a:r>
            <a:r>
              <a:rPr lang="en-US" sz="1600" b="1" dirty="0">
                <a:solidFill>
                  <a:srgbClr val="0070C0"/>
                </a:solidFill>
              </a:rPr>
              <a:t>border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1px solid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darkgray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}</a:t>
            </a:r>
          </a:p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sz="1600" b="1" dirty="0">
                <a:solidFill>
                  <a:srgbClr val="0070C0"/>
                </a:solidFill>
              </a:rPr>
              <a:t>style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5FCDC4-4E93-4172-A062-7EC4374EA159}"/>
              </a:ext>
            </a:extLst>
          </p:cNvPr>
          <p:cNvGrpSpPr/>
          <p:nvPr/>
        </p:nvGrpSpPr>
        <p:grpSpPr>
          <a:xfrm>
            <a:off x="4788024" y="2065412"/>
            <a:ext cx="3560288" cy="2148451"/>
            <a:chOff x="4788024" y="2065412"/>
            <a:chExt cx="3560288" cy="214845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CDD0A09-DF0E-409D-8AAC-2F7209F43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88024" y="2065413"/>
              <a:ext cx="3560288" cy="21484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3453A5EC-F15D-4914-A62D-18F7E799163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05497429"/>
                </p:ext>
              </p:extLst>
            </p:nvPr>
          </p:nvGraphicFramePr>
          <p:xfrm>
            <a:off x="4794195" y="2065412"/>
            <a:ext cx="3537818" cy="3253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0" r:id="rId5" imgW="4419000" imgH="406080" progId="">
                    <p:embed/>
                  </p:oleObj>
                </mc:Choice>
                <mc:Fallback>
                  <p:oleObj r:id="rId5" imgW="4419000" imgH="406080" progId="">
                    <p:embed/>
                    <p:pic>
                      <p:nvPicPr>
                        <p:cNvPr id="4" name="Object 3">
                          <a:extLst>
                            <a:ext uri="{FF2B5EF4-FFF2-40B4-BE49-F238E27FC236}">
                              <a16:creationId xmlns:a16="http://schemas.microsoft.com/office/drawing/2014/main" id="{3453A5EC-F15D-4914-A62D-18F7E799163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794195" y="2065412"/>
                          <a:ext cx="3537818" cy="3253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94853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5E7D7D7-F029-4478-8B31-2A0A742C7A2B}"/>
              </a:ext>
            </a:extLst>
          </p:cNvPr>
          <p:cNvSpPr/>
          <p:nvPr/>
        </p:nvSpPr>
        <p:spPr>
          <a:xfrm>
            <a:off x="0" y="1755708"/>
            <a:ext cx="9144000" cy="2574552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Таблици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9C65A-FD81-4184-BC3D-E6343B383AA9}"/>
              </a:ext>
            </a:extLst>
          </p:cNvPr>
          <p:cNvSpPr txBox="1"/>
          <p:nvPr/>
        </p:nvSpPr>
        <p:spPr>
          <a:xfrm>
            <a:off x="467544" y="922203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Елементи на една таблица: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231953-369E-45DC-8416-39C08CB9B0F7}"/>
              </a:ext>
            </a:extLst>
          </p:cNvPr>
          <p:cNvSpPr txBox="1"/>
          <p:nvPr/>
        </p:nvSpPr>
        <p:spPr>
          <a:xfrm>
            <a:off x="1403648" y="1968758"/>
            <a:ext cx="252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</a:t>
            </a:r>
            <a:r>
              <a:rPr lang="en-US" sz="1600" b="1" dirty="0">
                <a:solidFill>
                  <a:srgbClr val="0070C0"/>
                </a:solidFill>
              </a:rPr>
              <a:t>table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</a:t>
            </a:r>
            <a:endParaRPr lang="bg-BG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D5A505-4699-4F1E-93F8-94588F3438B8}"/>
              </a:ext>
            </a:extLst>
          </p:cNvPr>
          <p:cNvSpPr/>
          <p:nvPr/>
        </p:nvSpPr>
        <p:spPr>
          <a:xfrm>
            <a:off x="1243127" y="1922011"/>
            <a:ext cx="147176" cy="432048"/>
          </a:xfrm>
          <a:prstGeom prst="rect">
            <a:avLst/>
          </a:prstGeom>
          <a:solidFill>
            <a:srgbClr val="1AB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34FB0E-B19D-4311-BD18-CE223ECD13A1}"/>
              </a:ext>
            </a:extLst>
          </p:cNvPr>
          <p:cNvSpPr txBox="1"/>
          <p:nvPr/>
        </p:nvSpPr>
        <p:spPr>
          <a:xfrm>
            <a:off x="1403648" y="2484550"/>
            <a:ext cx="252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 : Table row</a:t>
            </a:r>
            <a:endParaRPr lang="bg-BG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65C555-F2C4-4A9D-92B7-AF8CE22AFA27}"/>
              </a:ext>
            </a:extLst>
          </p:cNvPr>
          <p:cNvSpPr/>
          <p:nvPr/>
        </p:nvSpPr>
        <p:spPr>
          <a:xfrm>
            <a:off x="1243127" y="2437803"/>
            <a:ext cx="147176" cy="432048"/>
          </a:xfrm>
          <a:prstGeom prst="rect">
            <a:avLst/>
          </a:prstGeom>
          <a:solidFill>
            <a:srgbClr val="344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A4149E9-6762-4588-852F-BEDAE00A85EF}"/>
              </a:ext>
            </a:extLst>
          </p:cNvPr>
          <p:cNvSpPr txBox="1"/>
          <p:nvPr/>
        </p:nvSpPr>
        <p:spPr>
          <a:xfrm>
            <a:off x="1403648" y="3047089"/>
            <a:ext cx="252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</a:t>
            </a:r>
            <a:r>
              <a:rPr lang="en-US" sz="1600" b="1" dirty="0" err="1">
                <a:solidFill>
                  <a:srgbClr val="0070C0"/>
                </a:solidFill>
              </a:rPr>
              <a:t>th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 : Table header</a:t>
            </a:r>
            <a:endParaRPr lang="bg-BG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8935647-959F-47E6-A75A-5ECF5FBD8999}"/>
              </a:ext>
            </a:extLst>
          </p:cNvPr>
          <p:cNvSpPr/>
          <p:nvPr/>
        </p:nvSpPr>
        <p:spPr>
          <a:xfrm>
            <a:off x="1243127" y="3000342"/>
            <a:ext cx="147176" cy="432048"/>
          </a:xfrm>
          <a:prstGeom prst="rect">
            <a:avLst/>
          </a:prstGeom>
          <a:solidFill>
            <a:srgbClr val="C039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BE6BAA8-3296-4DF1-84EA-33A706E173E3}"/>
              </a:ext>
            </a:extLst>
          </p:cNvPr>
          <p:cNvSpPr txBox="1"/>
          <p:nvPr/>
        </p:nvSpPr>
        <p:spPr>
          <a:xfrm>
            <a:off x="1403648" y="3655411"/>
            <a:ext cx="2521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</a:t>
            </a:r>
            <a:r>
              <a:rPr lang="en-US" sz="1600" b="1" dirty="0">
                <a:solidFill>
                  <a:srgbClr val="0070C0"/>
                </a:solidFill>
              </a:rPr>
              <a:t>td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 : Table data</a:t>
            </a:r>
            <a:endParaRPr lang="bg-BG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0D13C04-A553-4178-9FE8-2C9399A1A4F2}"/>
              </a:ext>
            </a:extLst>
          </p:cNvPr>
          <p:cNvSpPr/>
          <p:nvPr/>
        </p:nvSpPr>
        <p:spPr>
          <a:xfrm>
            <a:off x="1243127" y="3608664"/>
            <a:ext cx="147176" cy="432048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9C48B5F-D1F6-49BC-8DCD-845B237CF7D6}"/>
              </a:ext>
            </a:extLst>
          </p:cNvPr>
          <p:cNvGrpSpPr/>
          <p:nvPr/>
        </p:nvGrpSpPr>
        <p:grpSpPr>
          <a:xfrm>
            <a:off x="4734602" y="1384740"/>
            <a:ext cx="3698967" cy="3103731"/>
            <a:chOff x="4734602" y="1384740"/>
            <a:chExt cx="3698967" cy="310373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3B9CD47-D168-4D23-8ED4-3391E8EF6E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34602" y="1384740"/>
              <a:ext cx="3698967" cy="310373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aphicFrame>
          <p:nvGraphicFramePr>
            <p:cNvPr id="10" name="Object 9">
              <a:extLst>
                <a:ext uri="{FF2B5EF4-FFF2-40B4-BE49-F238E27FC236}">
                  <a16:creationId xmlns:a16="http://schemas.microsoft.com/office/drawing/2014/main" id="{F058B648-DA15-4797-BADB-64C31CE8E16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37890229"/>
                </p:ext>
              </p:extLst>
            </p:nvPr>
          </p:nvGraphicFramePr>
          <p:xfrm>
            <a:off x="4734602" y="1384740"/>
            <a:ext cx="3698967" cy="3401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4" r:id="rId5" imgW="4419000" imgH="406080" progId="">
                    <p:embed/>
                  </p:oleObj>
                </mc:Choice>
                <mc:Fallback>
                  <p:oleObj r:id="rId5" imgW="4419000" imgH="406080" progId="">
                    <p:embed/>
                    <p:pic>
                      <p:nvPicPr>
                        <p:cNvPr id="10" name="Object 9">
                          <a:extLst>
                            <a:ext uri="{FF2B5EF4-FFF2-40B4-BE49-F238E27FC236}">
                              <a16:creationId xmlns:a16="http://schemas.microsoft.com/office/drawing/2014/main" id="{F058B648-DA15-4797-BADB-64C31CE8E16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734602" y="1384740"/>
                          <a:ext cx="3698967" cy="34013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0054924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Таблици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9C65A-FD81-4184-BC3D-E6343B383AA9}"/>
              </a:ext>
            </a:extLst>
          </p:cNvPr>
          <p:cNvSpPr txBox="1"/>
          <p:nvPr/>
        </p:nvSpPr>
        <p:spPr>
          <a:xfrm>
            <a:off x="467544" y="664721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>
                <a:solidFill>
                  <a:schemeClr val="tx1">
                    <a:lumMod val="75000"/>
                    <a:lumOff val="25000"/>
                  </a:schemeClr>
                </a:solidFill>
              </a:rPr>
              <a:t>Има три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препоръчителни тага, които могат да се добавят в таблицата, за да я направят, по-лесна за поддръжка: &lt;</a:t>
            </a:r>
            <a:r>
              <a:rPr lang="en-US" sz="1400" b="1" dirty="0" err="1">
                <a:solidFill>
                  <a:srgbClr val="0070C0"/>
                </a:solidFill>
              </a:rPr>
              <a:t>tbody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&gt;&lt;/</a:t>
            </a:r>
            <a:r>
              <a:rPr lang="en-US" sz="1400" b="1" dirty="0" err="1">
                <a:solidFill>
                  <a:srgbClr val="0070C0"/>
                </a:solidFill>
              </a:rPr>
              <a:t>tbody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&gt;, &lt;</a:t>
            </a:r>
            <a:r>
              <a:rPr lang="en-US" sz="1400" b="1" dirty="0" err="1">
                <a:solidFill>
                  <a:srgbClr val="0070C0"/>
                </a:solidFill>
              </a:rPr>
              <a:t>thead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&gt;&lt;/</a:t>
            </a:r>
            <a:r>
              <a:rPr lang="en-US" sz="1400" b="1" dirty="0" err="1">
                <a:solidFill>
                  <a:srgbClr val="0070C0"/>
                </a:solidFill>
              </a:rPr>
              <a:t>thead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</a:t>
            </a:r>
            <a:r>
              <a:rPr lang="en-US" sz="1400" b="1" dirty="0" err="1">
                <a:solidFill>
                  <a:srgbClr val="0070C0"/>
                </a:solidFill>
              </a:rPr>
              <a:t>tfoot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&gt;&lt;/</a:t>
            </a:r>
            <a:r>
              <a:rPr lang="en-US" sz="1400" b="1" dirty="0" err="1">
                <a:solidFill>
                  <a:srgbClr val="0070C0"/>
                </a:solidFill>
              </a:rPr>
              <a:t>tfoot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E7D7D7-F029-4478-8B31-2A0A742C7A2B}"/>
              </a:ext>
            </a:extLst>
          </p:cNvPr>
          <p:cNvSpPr/>
          <p:nvPr/>
        </p:nvSpPr>
        <p:spPr>
          <a:xfrm>
            <a:off x="0" y="1489348"/>
            <a:ext cx="9144000" cy="264184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F78926-5E8F-49FE-ADE9-4A090A66D48B}"/>
              </a:ext>
            </a:extLst>
          </p:cNvPr>
          <p:cNvSpPr txBox="1"/>
          <p:nvPr/>
        </p:nvSpPr>
        <p:spPr>
          <a:xfrm>
            <a:off x="539552" y="1489348"/>
            <a:ext cx="48086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>
                <a:solidFill>
                  <a:srgbClr val="0070C0"/>
                </a:solidFill>
              </a:rPr>
              <a:t>table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</a:t>
            </a:r>
            <a:r>
              <a:rPr lang="en-US" sz="1600" b="1" dirty="0" err="1">
                <a:solidFill>
                  <a:srgbClr val="0070C0"/>
                </a:solidFill>
              </a:rPr>
              <a:t>thead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&lt;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&gt;….</a:t>
            </a:r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&lt;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&gt;….</a:t>
            </a:r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&lt;/</a:t>
            </a:r>
            <a:r>
              <a:rPr lang="en-US" sz="1600" b="1" dirty="0" err="1">
                <a:solidFill>
                  <a:srgbClr val="0070C0"/>
                </a:solidFill>
              </a:rPr>
              <a:t>thead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</a:t>
            </a:r>
            <a:r>
              <a:rPr lang="en-US" sz="1600" b="1" dirty="0" err="1">
                <a:solidFill>
                  <a:srgbClr val="0070C0"/>
                </a:solidFill>
              </a:rPr>
              <a:t>tbody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&gt;….&lt;/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&gt;….&lt;/</a:t>
            </a:r>
            <a:r>
              <a:rPr lang="en-US" sz="1600" b="1" dirty="0" err="1">
                <a:solidFill>
                  <a:srgbClr val="0070C0"/>
                </a:solidFill>
              </a:rPr>
              <a:t>tr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&lt;/</a:t>
            </a:r>
            <a:r>
              <a:rPr lang="en-US" sz="1600" b="1" dirty="0" err="1">
                <a:solidFill>
                  <a:srgbClr val="0070C0"/>
                </a:solidFill>
              </a:rPr>
              <a:t>tbody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sz="1600" b="1" dirty="0">
                <a:solidFill>
                  <a:srgbClr val="0070C0"/>
                </a:solidFill>
              </a:rPr>
              <a:t>table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17127D-28C2-420D-8329-8FB7E128BB9B}"/>
              </a:ext>
            </a:extLst>
          </p:cNvPr>
          <p:cNvSpPr txBox="1"/>
          <p:nvPr/>
        </p:nvSpPr>
        <p:spPr>
          <a:xfrm>
            <a:off x="473989" y="4347221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Тези тагове не променят визуализацията на страницата, но добавят семантичен смисъл към нея.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0721CF-8950-4D78-8ED8-FCD3D0F6AB5F}"/>
              </a:ext>
            </a:extLst>
          </p:cNvPr>
          <p:cNvGrpSpPr/>
          <p:nvPr/>
        </p:nvGrpSpPr>
        <p:grpSpPr>
          <a:xfrm>
            <a:off x="4788024" y="1754933"/>
            <a:ext cx="3560289" cy="2148450"/>
            <a:chOff x="4788024" y="1754933"/>
            <a:chExt cx="3560289" cy="214845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D5FB18E-FABE-442C-AB24-171FFC135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88024" y="1754933"/>
              <a:ext cx="3560288" cy="21484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aphicFrame>
          <p:nvGraphicFramePr>
            <p:cNvPr id="2" name="Object 1">
              <a:extLst>
                <a:ext uri="{FF2B5EF4-FFF2-40B4-BE49-F238E27FC236}">
                  <a16:creationId xmlns:a16="http://schemas.microsoft.com/office/drawing/2014/main" id="{0450109E-FA3F-4D04-8317-FD944AFEE5A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868112290"/>
                </p:ext>
              </p:extLst>
            </p:nvPr>
          </p:nvGraphicFramePr>
          <p:xfrm>
            <a:off x="4788025" y="1754933"/>
            <a:ext cx="3560288" cy="32773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8" r:id="rId5" imgW="4419000" imgH="406080" progId="">
                    <p:embed/>
                  </p:oleObj>
                </mc:Choice>
                <mc:Fallback>
                  <p:oleObj r:id="rId5" imgW="4419000" imgH="406080" progId="">
                    <p:embed/>
                    <p:pic>
                      <p:nvPicPr>
                        <p:cNvPr id="2" name="Object 1">
                          <a:extLst>
                            <a:ext uri="{FF2B5EF4-FFF2-40B4-BE49-F238E27FC236}">
                              <a16:creationId xmlns:a16="http://schemas.microsoft.com/office/drawing/2014/main" id="{0450109E-FA3F-4D04-8317-FD944AFEE5A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788025" y="1754933"/>
                          <a:ext cx="3560288" cy="32773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9948244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Таблици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9C65A-FD81-4184-BC3D-E6343B383AA9}"/>
              </a:ext>
            </a:extLst>
          </p:cNvPr>
          <p:cNvSpPr txBox="1"/>
          <p:nvPr/>
        </p:nvSpPr>
        <p:spPr>
          <a:xfrm>
            <a:off x="467544" y="664721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Ако искаме да накараме една клетка да се простира на повече от една колона, можем да използваме атрибутът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bg-BG" sz="1400" b="1" dirty="0">
                <a:solidFill>
                  <a:schemeClr val="tx2">
                    <a:lumMod val="75000"/>
                  </a:schemeClr>
                </a:solidFill>
              </a:rPr>
              <a:t>о</a:t>
            </a:r>
            <a:r>
              <a:rPr lang="en-US" sz="1400" b="1" dirty="0" err="1">
                <a:solidFill>
                  <a:schemeClr val="tx2">
                    <a:lumMod val="75000"/>
                  </a:schemeClr>
                </a:solidFill>
              </a:rPr>
              <a:t>lspan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като стойност се поставя броя на колони, в които ще се удължи дадената клетка. </a:t>
            </a:r>
            <a:endParaRPr lang="en-US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E7D7D7-F029-4478-8B31-2A0A742C7A2B}"/>
              </a:ext>
            </a:extLst>
          </p:cNvPr>
          <p:cNvSpPr/>
          <p:nvPr/>
        </p:nvSpPr>
        <p:spPr>
          <a:xfrm>
            <a:off x="0" y="1561356"/>
            <a:ext cx="9144000" cy="295232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F78926-5E8F-49FE-ADE9-4A090A66D48B}"/>
              </a:ext>
            </a:extLst>
          </p:cNvPr>
          <p:cNvSpPr txBox="1"/>
          <p:nvPr/>
        </p:nvSpPr>
        <p:spPr>
          <a:xfrm>
            <a:off x="539552" y="1679883"/>
            <a:ext cx="480864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….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400" dirty="0" err="1">
                <a:solidFill>
                  <a:srgbClr val="0070C0"/>
                </a:solidFill>
              </a:rPr>
              <a:t>tr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400" dirty="0" err="1">
                <a:solidFill>
                  <a:srgbClr val="0070C0"/>
                </a:solidFill>
              </a:rPr>
              <a:t>th</a:t>
            </a:r>
            <a:r>
              <a:rPr lang="en-US" sz="1400" dirty="0">
                <a:solidFill>
                  <a:srgbClr val="0070C0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</a:schemeClr>
                </a:solidFill>
              </a:rPr>
              <a:t>c</a:t>
            </a:r>
            <a:r>
              <a:rPr lang="bg-BG" sz="1600" b="1" dirty="0">
                <a:solidFill>
                  <a:schemeClr val="tx2">
                    <a:lumMod val="75000"/>
                  </a:schemeClr>
                </a:solidFill>
              </a:rPr>
              <a:t>о</a:t>
            </a:r>
            <a:r>
              <a:rPr lang="en-US" sz="1600" b="1" dirty="0" err="1">
                <a:solidFill>
                  <a:schemeClr val="tx2">
                    <a:lumMod val="75000"/>
                  </a:schemeClr>
                </a:solidFill>
              </a:rPr>
              <a:t>lspan</a:t>
            </a:r>
            <a:r>
              <a:rPr lang="en-US" sz="1600" b="1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“2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”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Космонавт&lt;/</a:t>
            </a:r>
            <a:r>
              <a:rPr lang="en-US" sz="1400" dirty="0" err="1">
                <a:solidFill>
                  <a:srgbClr val="0070C0"/>
                </a:solidFill>
              </a:rPr>
              <a:t>th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400" dirty="0" err="1">
                <a:solidFill>
                  <a:srgbClr val="0070C0"/>
                </a:solidFill>
              </a:rPr>
              <a:t>th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Държава&lt;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sz="1400" dirty="0" err="1">
                <a:solidFill>
                  <a:srgbClr val="0070C0"/>
                </a:solidFill>
              </a:rPr>
              <a:t>th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&lt;/</a:t>
            </a:r>
            <a:r>
              <a:rPr lang="en-US" sz="1400" dirty="0" err="1">
                <a:solidFill>
                  <a:srgbClr val="0070C0"/>
                </a:solidFill>
              </a:rPr>
              <a:t>tr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</a:t>
            </a:r>
            <a:r>
              <a:rPr lang="en-US" sz="1400" dirty="0" err="1">
                <a:solidFill>
                  <a:srgbClr val="0070C0"/>
                </a:solidFill>
              </a:rPr>
              <a:t>tr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400" dirty="0" err="1">
                <a:solidFill>
                  <a:srgbClr val="0070C0"/>
                </a:solidFill>
              </a:rPr>
              <a:t>th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Име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sz="1400" dirty="0" err="1">
                <a:solidFill>
                  <a:srgbClr val="0070C0"/>
                </a:solidFill>
              </a:rPr>
              <a:t>th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400" dirty="0" err="1">
                <a:solidFill>
                  <a:srgbClr val="0070C0"/>
                </a:solidFill>
              </a:rPr>
              <a:t>th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bg-BG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Фамилия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sz="1400" dirty="0" err="1">
                <a:solidFill>
                  <a:srgbClr val="0070C0"/>
                </a:solidFill>
              </a:rPr>
              <a:t>th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&lt;</a:t>
            </a:r>
            <a:r>
              <a:rPr lang="en-US" sz="1400" dirty="0" err="1">
                <a:solidFill>
                  <a:srgbClr val="0070C0"/>
                </a:solidFill>
              </a:rPr>
              <a:t>th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&gt;&lt;/</a:t>
            </a:r>
            <a:r>
              <a:rPr lang="en-US" sz="1400" dirty="0" err="1">
                <a:solidFill>
                  <a:srgbClr val="0070C0"/>
                </a:solidFill>
              </a:rPr>
              <a:t>th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&lt;/</a:t>
            </a:r>
            <a:r>
              <a:rPr lang="en-US" sz="1400" dirty="0" err="1">
                <a:solidFill>
                  <a:srgbClr val="0070C0"/>
                </a:solidFill>
              </a:rPr>
              <a:t>tr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…..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2E44AE-6C99-4777-9961-F88C57F182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6056" y="1993404"/>
            <a:ext cx="3248025" cy="21431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1DAEFA8-2270-4795-87D0-D3FD89E46A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46262"/>
              </p:ext>
            </p:extLst>
          </p:nvPr>
        </p:nvGraphicFramePr>
        <p:xfrm>
          <a:off x="5076056" y="1993403"/>
          <a:ext cx="3248025" cy="3108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r:id="rId5" imgW="4419000" imgH="406080" progId="">
                  <p:embed/>
                </p:oleObj>
              </mc:Choice>
              <mc:Fallback>
                <p:oleObj r:id="rId5" imgW="4419000" imgH="40608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F1DAEFA8-2270-4795-87D0-D3FD89E46A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76056" y="1993403"/>
                        <a:ext cx="3248025" cy="3108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96243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Таблици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9C65A-FD81-4184-BC3D-E6343B383AA9}"/>
              </a:ext>
            </a:extLst>
          </p:cNvPr>
          <p:cNvSpPr txBox="1"/>
          <p:nvPr/>
        </p:nvSpPr>
        <p:spPr>
          <a:xfrm>
            <a:off x="467544" y="664721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 същия начин можем да накараме една клетка да се простре на няколко реда, като използваме атрибута </a:t>
            </a:r>
            <a:r>
              <a:rPr lang="en-US" sz="1400" b="1" dirty="0" err="1">
                <a:solidFill>
                  <a:schemeClr val="tx2">
                    <a:lumMod val="75000"/>
                  </a:schemeClr>
                </a:solidFill>
              </a:rPr>
              <a:t>rowspan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en-US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E7D7D7-F029-4478-8B31-2A0A742C7A2B}"/>
              </a:ext>
            </a:extLst>
          </p:cNvPr>
          <p:cNvSpPr/>
          <p:nvPr/>
        </p:nvSpPr>
        <p:spPr>
          <a:xfrm>
            <a:off x="0" y="1561356"/>
            <a:ext cx="9144000" cy="295232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F78926-5E8F-49FE-ADE9-4A090A66D48B}"/>
              </a:ext>
            </a:extLst>
          </p:cNvPr>
          <p:cNvSpPr txBox="1"/>
          <p:nvPr/>
        </p:nvSpPr>
        <p:spPr>
          <a:xfrm>
            <a:off x="539552" y="1679883"/>
            <a:ext cx="480864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….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    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…..</a:t>
            </a:r>
            <a:endParaRPr lang="bg-BG" sz="1600" b="1" dirty="0">
              <a:solidFill>
                <a:schemeClr val="tx1">
                  <a:lumMod val="65000"/>
                  <a:lumOff val="35000"/>
                </a:schemeClr>
              </a:solidFill>
              <a:cs typeface="Calibri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1DDEAB3-C554-4E96-BB77-12C556370273}"/>
              </a:ext>
            </a:extLst>
          </p:cNvPr>
          <p:cNvGrpSpPr/>
          <p:nvPr/>
        </p:nvGrpSpPr>
        <p:grpSpPr>
          <a:xfrm>
            <a:off x="5076056" y="1993403"/>
            <a:ext cx="3248025" cy="2154315"/>
            <a:chOff x="5076056" y="1993403"/>
            <a:chExt cx="3248025" cy="215431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76B1F01-0DB2-4DA4-BF70-08005D81A0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788" b="3344"/>
            <a:stretch/>
          </p:blipFill>
          <p:spPr>
            <a:xfrm>
              <a:off x="5076056" y="1993404"/>
              <a:ext cx="3241326" cy="215431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aphicFrame>
          <p:nvGraphicFramePr>
            <p:cNvPr id="12" name="Object 11">
              <a:extLst>
                <a:ext uri="{FF2B5EF4-FFF2-40B4-BE49-F238E27FC236}">
                  <a16:creationId xmlns:a16="http://schemas.microsoft.com/office/drawing/2014/main" id="{D1AB663A-1A1D-407E-AA47-C4E2BDCC808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35876664"/>
                </p:ext>
              </p:extLst>
            </p:nvPr>
          </p:nvGraphicFramePr>
          <p:xfrm>
            <a:off x="5076056" y="1993403"/>
            <a:ext cx="3248025" cy="31088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6" r:id="rId5" imgW="4419000" imgH="406080" progId="">
                    <p:embed/>
                  </p:oleObj>
                </mc:Choice>
                <mc:Fallback>
                  <p:oleObj r:id="rId5" imgW="4419000" imgH="406080" progId="">
                    <p:embed/>
                    <p:pic>
                      <p:nvPicPr>
                        <p:cNvPr id="12" name="Object 11">
                          <a:extLst>
                            <a:ext uri="{FF2B5EF4-FFF2-40B4-BE49-F238E27FC236}">
                              <a16:creationId xmlns:a16="http://schemas.microsoft.com/office/drawing/2014/main" id="{D1AB663A-1A1D-407E-AA47-C4E2BDCC808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5076056" y="1993403"/>
                          <a:ext cx="3248025" cy="31088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5035943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Таблици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9C65A-FD81-4184-BC3D-E6343B383AA9}"/>
              </a:ext>
            </a:extLst>
          </p:cNvPr>
          <p:cNvSpPr txBox="1"/>
          <p:nvPr/>
        </p:nvSpPr>
        <p:spPr>
          <a:xfrm>
            <a:off x="467544" y="664721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Както на изображенията можем да променяме широчината, така можем да променяме и широчина на таблиците:</a:t>
            </a:r>
            <a:endParaRPr lang="en-US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E7D7D7-F029-4478-8B31-2A0A742C7A2B}"/>
              </a:ext>
            </a:extLst>
          </p:cNvPr>
          <p:cNvSpPr/>
          <p:nvPr/>
        </p:nvSpPr>
        <p:spPr>
          <a:xfrm>
            <a:off x="0" y="1561356"/>
            <a:ext cx="9144000" cy="295232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F78926-5E8F-49FE-ADE9-4A090A66D48B}"/>
              </a:ext>
            </a:extLst>
          </p:cNvPr>
          <p:cNvSpPr txBox="1"/>
          <p:nvPr/>
        </p:nvSpPr>
        <p:spPr>
          <a:xfrm>
            <a:off x="539552" y="1712337"/>
            <a:ext cx="28083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….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400" dirty="0">
                <a:solidFill>
                  <a:srgbClr val="0070C0"/>
                </a:solidFill>
              </a:rPr>
              <a:t>table 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width=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“100%”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……</a:t>
            </a: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&lt;/</a:t>
            </a:r>
            <a:r>
              <a:rPr lang="en-US" sz="1400" dirty="0">
                <a:solidFill>
                  <a:srgbClr val="0070C0"/>
                </a:solidFill>
              </a:rPr>
              <a:t>table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bg-BG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bg-BG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или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1400" dirty="0">
                <a:solidFill>
                  <a:srgbClr val="0070C0"/>
                </a:solidFill>
              </a:rPr>
              <a:t>table 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width=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“1200”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……</a:t>
            </a: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&lt;/</a:t>
            </a:r>
            <a:r>
              <a:rPr lang="en-US" sz="1400" dirty="0">
                <a:solidFill>
                  <a:srgbClr val="0070C0"/>
                </a:solidFill>
              </a:rPr>
              <a:t>table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bg-BG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…..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28FB58F-2F14-4595-930C-114252302E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774056"/>
              </p:ext>
            </p:extLst>
          </p:nvPr>
        </p:nvGraphicFramePr>
        <p:xfrm>
          <a:off x="4075833" y="2190688"/>
          <a:ext cx="4388173" cy="159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0" r:id="rId4" imgW="6145920" imgH="2234880" progId="">
                  <p:embed/>
                </p:oleObj>
              </mc:Choice>
              <mc:Fallback>
                <p:oleObj r:id="rId4" imgW="6145920" imgH="223488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28FB58F-2F14-4595-930C-114252302E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75833" y="2190688"/>
                        <a:ext cx="4388173" cy="159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8690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8604448" y="0"/>
            <a:ext cx="539552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7038AB-E152-46AF-B48C-4515CB678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716" y="26109"/>
            <a:ext cx="304801" cy="3048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8BC8611-18D9-4E64-A750-0AF8F5E843C4}"/>
              </a:ext>
            </a:extLst>
          </p:cNvPr>
          <p:cNvSpPr txBox="1"/>
          <p:nvPr/>
        </p:nvSpPr>
        <p:spPr>
          <a:xfrm>
            <a:off x="467544" y="625252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Създайте страница, която да изглежда, като показаната на снимката.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255577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2466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Таблици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4F8856-5DB0-4E60-9D16-42CC5E6E94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2720" y="985292"/>
            <a:ext cx="4608512" cy="39148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A6E4F2-0DEF-4AFA-9D2D-F85AE95FEA14}"/>
              </a:ext>
            </a:extLst>
          </p:cNvPr>
          <p:cNvSpPr txBox="1"/>
          <p:nvPr/>
        </p:nvSpPr>
        <p:spPr>
          <a:xfrm>
            <a:off x="6300192" y="2641476"/>
            <a:ext cx="25922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Всички изображения ще намерите на този линк:</a:t>
            </a:r>
          </a:p>
          <a:p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hlinkClick r:id="rId5"/>
              </a:rPr>
              <a:t>goo.gl/AM9TR2</a:t>
            </a: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5174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8A7ED4-9B40-4A58-AAB7-017405EFA6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463" y="301633"/>
            <a:ext cx="4049761" cy="48096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FF6E9E5-227C-4228-A8D7-047955AF83CC}"/>
              </a:ext>
            </a:extLst>
          </p:cNvPr>
          <p:cNvSpPr txBox="1"/>
          <p:nvPr/>
        </p:nvSpPr>
        <p:spPr>
          <a:xfrm>
            <a:off x="2930337" y="2211169"/>
            <a:ext cx="3038011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bg-BG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Формуляри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FDF85F-380B-41EF-B3B6-D2184602A66C}"/>
              </a:ext>
            </a:extLst>
          </p:cNvPr>
          <p:cNvSpPr/>
          <p:nvPr/>
        </p:nvSpPr>
        <p:spPr>
          <a:xfrm>
            <a:off x="0" y="-22820"/>
            <a:ext cx="183569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F0A8C2-AC59-4F97-A8AE-608011093739}"/>
              </a:ext>
            </a:extLst>
          </p:cNvPr>
          <p:cNvSpPr txBox="1"/>
          <p:nvPr/>
        </p:nvSpPr>
        <p:spPr>
          <a:xfrm>
            <a:off x="89756" y="24634"/>
            <a:ext cx="174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3308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8BC8611-18D9-4E64-A750-0AF8F5E843C4}"/>
              </a:ext>
            </a:extLst>
          </p:cNvPr>
          <p:cNvSpPr txBox="1"/>
          <p:nvPr/>
        </p:nvSpPr>
        <p:spPr>
          <a:xfrm>
            <a:off x="467544" y="625252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Когато се налага да се събере набор от данни от потребителя, и тези данни да бъдат изпратени към сървъра за запис или обработка, можем да използваме няколко различни подхода: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2826060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2826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формуляри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5F588C-0C80-467F-A8A2-A2CC526F356A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BEEB4-F543-4A61-96FD-B0727820FD9E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38F95-B001-4963-8651-EA6077814C6B}"/>
              </a:ext>
            </a:extLst>
          </p:cNvPr>
          <p:cNvSpPr txBox="1"/>
          <p:nvPr/>
        </p:nvSpPr>
        <p:spPr>
          <a:xfrm>
            <a:off x="467544" y="1497497"/>
            <a:ext cx="8424936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Използване на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Предимството е, че предоставя бърз и лесен начин за предаване на данни от браузъра към сървъра</a:t>
            </a:r>
            <a:endParaRPr lang="bg-BG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anose="020F0502020204030204"/>
            </a:endParaRPr>
          </a:p>
          <a:p>
            <a:pPr lvl="1"/>
            <a:b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Поддържа се от всеки един браузър (дори и по-старите версии на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IE,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като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IE6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F3F82-ADCE-4109-8C99-08573A21A6EF}"/>
              </a:ext>
            </a:extLst>
          </p:cNvPr>
          <p:cNvSpPr txBox="1"/>
          <p:nvPr/>
        </p:nvSpPr>
        <p:spPr>
          <a:xfrm>
            <a:off x="467544" y="3200697"/>
            <a:ext cx="82809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Използване на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JavaScript</a:t>
            </a: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за създаване на '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custom</a:t>
            </a: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'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форма.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bg-BG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Разрешава да постигнете точно визията и бизнес логиката, която се изисква за вашия проект</a:t>
            </a:r>
          </a:p>
          <a:p>
            <a:pPr lvl="1"/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Не е спазва стандартите за правене на форма, и по този начин браузърът не знае какво да прави. За да се оправи това, трябва вие да се погрижите за всеки един детайл относно събирането и предаването на данните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94B165-279B-4EE5-A7BF-9AB7C34675EA}"/>
              </a:ext>
            </a:extLst>
          </p:cNvPr>
          <p:cNvSpPr/>
          <p:nvPr/>
        </p:nvSpPr>
        <p:spPr>
          <a:xfrm>
            <a:off x="870154" y="1777380"/>
            <a:ext cx="72008" cy="64807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E86C76-2B5C-4D05-85E5-B4488D197D88}"/>
              </a:ext>
            </a:extLst>
          </p:cNvPr>
          <p:cNvSpPr/>
          <p:nvPr/>
        </p:nvSpPr>
        <p:spPr>
          <a:xfrm>
            <a:off x="870154" y="2533464"/>
            <a:ext cx="72008" cy="29726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B826F1-E596-4AE8-A36D-FE0D0DF67547}"/>
              </a:ext>
            </a:extLst>
          </p:cNvPr>
          <p:cNvSpPr txBox="1"/>
          <p:nvPr/>
        </p:nvSpPr>
        <p:spPr>
          <a:xfrm>
            <a:off x="992144" y="2522954"/>
            <a:ext cx="7848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Ограничава възможностите за персонализиране на формата.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A969693-B887-49B3-8AF4-2608ED98F658}"/>
              </a:ext>
            </a:extLst>
          </p:cNvPr>
          <p:cNvSpPr/>
          <p:nvPr/>
        </p:nvSpPr>
        <p:spPr>
          <a:xfrm>
            <a:off x="870154" y="3483429"/>
            <a:ext cx="72008" cy="2213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2DBEA4-07AE-46AC-8B11-4402773704A4}"/>
              </a:ext>
            </a:extLst>
          </p:cNvPr>
          <p:cNvSpPr/>
          <p:nvPr/>
        </p:nvSpPr>
        <p:spPr>
          <a:xfrm>
            <a:off x="870154" y="3923897"/>
            <a:ext cx="72008" cy="5729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923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B54860F-95B9-40AD-9B4C-3566F6119711}"/>
              </a:ext>
            </a:extLst>
          </p:cNvPr>
          <p:cNvSpPr txBox="1"/>
          <p:nvPr/>
        </p:nvSpPr>
        <p:spPr>
          <a:xfrm>
            <a:off x="467544" y="697260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Има различни начини за добавяне на графики и снимки във даден сайт. Всеки един начин си има предимства и недостатъци.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Това са трите най-често използвани метода: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D319BD-1FDF-455F-9189-10DDE3F2A20F}"/>
              </a:ext>
            </a:extLst>
          </p:cNvPr>
          <p:cNvSpPr txBox="1"/>
          <p:nvPr/>
        </p:nvSpPr>
        <p:spPr>
          <a:xfrm>
            <a:off x="479082" y="1386390"/>
            <a:ext cx="84249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Чрез </a:t>
            </a:r>
            <a:r>
              <a:rPr lang="en-GB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HTML </a:t>
            </a: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таг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GB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sz="1400" b="1" dirty="0">
                <a:solidFill>
                  <a:srgbClr val="0070C0"/>
                </a:solidFill>
              </a:rPr>
              <a:t>img</a:t>
            </a:r>
            <a:r>
              <a:rPr lang="en-GB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/&gt; </a:t>
            </a:r>
            <a:r>
              <a:rPr lang="bg-BG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Използва се, когато желаем да добавим графика, която допринася за съдържанието на самия сайт. </a:t>
            </a:r>
            <a:br>
              <a:rPr lang="bg-BG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</a:br>
            <a:r>
              <a:rPr lang="bg-BG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Пример : ако имаме статия със снимка към нея, тази снимка трябва да се изобрази със </a:t>
            </a:r>
            <a:r>
              <a:rPr lang="en-GB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&lt;img/&gt;.</a:t>
            </a:r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885EE7-8796-4611-BA37-D6F533C07917}"/>
              </a:ext>
            </a:extLst>
          </p:cNvPr>
          <p:cNvSpPr txBox="1"/>
          <p:nvPr/>
        </p:nvSpPr>
        <p:spPr>
          <a:xfrm>
            <a:off x="407074" y="2349908"/>
            <a:ext cx="84249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Като фон на някой таг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Това става като се използва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CSS,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който задава изображение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като фин на даден таг (</a:t>
            </a:r>
            <a:r>
              <a:rPr lang="bg-BG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най-често </a:t>
            </a:r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</a:t>
            </a:r>
            <a:r>
              <a:rPr lang="en-GB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div&gt;&lt;/div&gt; </a:t>
            </a:r>
            <a:r>
              <a:rPr lang="bg-BG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но може да  се приложи и на много други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r>
              <a:rPr lang="bg-BG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Използва се основно за изграждане на 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UI</a:t>
            </a:r>
            <a:r>
              <a:rPr lang="bg-BG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елементите на дадена страница.</a:t>
            </a:r>
            <a:br>
              <a:rPr lang="bg-BG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bg-BG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Пример : При наличието на бутон </a:t>
            </a:r>
            <a:r>
              <a:rPr lang="en-GB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‘save’</a:t>
            </a:r>
            <a:r>
              <a:rPr lang="en-US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bg-BG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иконата на дискетата индикираща типа на бутона, може да  се направи като картинка на фон.</a:t>
            </a:r>
            <a:endParaRPr lang="bg-BG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D5C66B-CF06-441D-BE22-32FA05E6D592}"/>
              </a:ext>
            </a:extLst>
          </p:cNvPr>
          <p:cNvSpPr txBox="1"/>
          <p:nvPr/>
        </p:nvSpPr>
        <p:spPr>
          <a:xfrm>
            <a:off x="407074" y="3703593"/>
            <a:ext cx="84249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Като част от</a:t>
            </a:r>
            <a:r>
              <a:rPr lang="en-GB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&lt;canvas&gt; </a:t>
            </a:r>
            <a:r>
              <a:rPr lang="bg-BG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елемент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Това е най-рядко използвания начин за зареждане на изображение, но за сметка на това предоставя различно свойства от останалите два метода за зареждане. Едно от доста често използваните предимства, е че изображение заредено чрез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canvas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елемент е много по-трудно за извличане от самия сайт.</a:t>
            </a:r>
            <a:endParaRPr lang="bg-BG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DA1E17-30F1-4BB1-8689-11FB78600C71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B2A779-9434-4E8D-AB57-02E0F42E7D1D}"/>
              </a:ext>
            </a:extLst>
          </p:cNvPr>
          <p:cNvSpPr/>
          <p:nvPr/>
        </p:nvSpPr>
        <p:spPr>
          <a:xfrm>
            <a:off x="0" y="-22820"/>
            <a:ext cx="2987824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4A134E-5482-48C2-9C21-C7A17D95B224}"/>
              </a:ext>
            </a:extLst>
          </p:cNvPr>
          <p:cNvSpPr txBox="1"/>
          <p:nvPr/>
        </p:nvSpPr>
        <p:spPr>
          <a:xfrm>
            <a:off x="89756" y="24634"/>
            <a:ext cx="2898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Изображения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FE92F5-5C79-45AC-9FA0-87CBBB57C2E7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</p:spTree>
    <p:extLst>
      <p:ext uri="{BB962C8B-B14F-4D97-AF65-F5344CB8AC3E}">
        <p14:creationId xmlns:p14="http://schemas.microsoft.com/office/powerpoint/2010/main" val="26378122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8BC8611-18D9-4E64-A750-0AF8F5E843C4}"/>
              </a:ext>
            </a:extLst>
          </p:cNvPr>
          <p:cNvSpPr txBox="1"/>
          <p:nvPr/>
        </p:nvSpPr>
        <p:spPr>
          <a:xfrm>
            <a:off x="467544" y="985292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Елементите на един формуляр не са строго дефинирани. Бройката и типът на таговете вътре във една форма, се избират спрямо конкретните ни нужди. Единствено изключение прави самият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&lt;from&gt;&lt;/form&gt;</a:t>
            </a: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2826060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2826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формуляри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5F588C-0C80-467F-A8A2-A2CC526F356A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BEEB4-F543-4A61-96FD-B0727820FD9E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29D1AB-00B1-413E-950F-3476764D1032}"/>
              </a:ext>
            </a:extLst>
          </p:cNvPr>
          <p:cNvSpPr/>
          <p:nvPr/>
        </p:nvSpPr>
        <p:spPr>
          <a:xfrm>
            <a:off x="0" y="1771317"/>
            <a:ext cx="9144000" cy="1423901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02BFB5-6A3A-478A-9124-5E3F08904146}"/>
              </a:ext>
            </a:extLst>
          </p:cNvPr>
          <p:cNvSpPr txBox="1"/>
          <p:nvPr/>
        </p:nvSpPr>
        <p:spPr>
          <a:xfrm>
            <a:off x="2339752" y="1900525"/>
            <a:ext cx="40324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sz="2400" b="1" dirty="0">
                <a:solidFill>
                  <a:srgbClr val="0070C0"/>
                </a:solidFill>
              </a:rPr>
              <a:t>form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….</a:t>
            </a:r>
          </a:p>
          <a:p>
            <a:pPr algn="ctr"/>
            <a:r>
              <a:rPr lang="en-GB" sz="2400" b="1" dirty="0">
                <a:solidFill>
                  <a:srgbClr val="0070C0"/>
                </a:solidFill>
              </a:rPr>
              <a:t> </a:t>
            </a:r>
            <a:r>
              <a:rPr lang="bg-BG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GB" sz="2400" b="1" dirty="0">
                <a:solidFill>
                  <a:srgbClr val="0070C0"/>
                </a:solidFill>
              </a:rPr>
              <a:t>form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78932F-46EE-42BA-9C88-424B442DC5DE}"/>
              </a:ext>
            </a:extLst>
          </p:cNvPr>
          <p:cNvSpPr txBox="1"/>
          <p:nvPr/>
        </p:nvSpPr>
        <p:spPr>
          <a:xfrm>
            <a:off x="467544" y="3458023"/>
            <a:ext cx="82809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 подразбиране от браузъра, самият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form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таг няма специфичен стил на визуализиране.</a:t>
            </a:r>
          </a:p>
          <a:p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Целта на тагът, е да обедини всички &lt;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/&gt; на едно място. Това е полезно както на нас като хора четящи кода, така и на самия браузър, който знае, че всички полета намиращи се във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&lt;form&gt;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се отнасят за един формуляр.</a:t>
            </a:r>
          </a:p>
        </p:txBody>
      </p:sp>
    </p:spTree>
    <p:extLst>
      <p:ext uri="{BB962C8B-B14F-4D97-AF65-F5344CB8AC3E}">
        <p14:creationId xmlns:p14="http://schemas.microsoft.com/office/powerpoint/2010/main" val="3108387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8BC8611-18D9-4E64-A750-0AF8F5E843C4}"/>
              </a:ext>
            </a:extLst>
          </p:cNvPr>
          <p:cNvSpPr txBox="1"/>
          <p:nvPr/>
        </p:nvSpPr>
        <p:spPr>
          <a:xfrm>
            <a:off x="467544" y="1158273"/>
            <a:ext cx="8280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Когато използваме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&lt;input/&gt;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вътре във един формуляр, трябва да зададем на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input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полето атрибут 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name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2826060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2826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формуляри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5F588C-0C80-467F-A8A2-A2CC526F356A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BEEB4-F543-4A61-96FD-B0727820FD9E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29D1AB-00B1-413E-950F-3476764D1032}"/>
              </a:ext>
            </a:extLst>
          </p:cNvPr>
          <p:cNvSpPr/>
          <p:nvPr/>
        </p:nvSpPr>
        <p:spPr>
          <a:xfrm>
            <a:off x="0" y="1944298"/>
            <a:ext cx="9144000" cy="1423901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02BFB5-6A3A-478A-9124-5E3F08904146}"/>
              </a:ext>
            </a:extLst>
          </p:cNvPr>
          <p:cNvSpPr txBox="1"/>
          <p:nvPr/>
        </p:nvSpPr>
        <p:spPr>
          <a:xfrm>
            <a:off x="683568" y="2108022"/>
            <a:ext cx="735222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b="1" dirty="0">
                <a:solidFill>
                  <a:srgbClr val="0070C0"/>
                </a:solidFill>
              </a:rPr>
              <a:t>form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bg-BG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sz="2400" b="1" dirty="0">
                <a:solidFill>
                  <a:srgbClr val="0070C0"/>
                </a:solidFill>
              </a:rPr>
              <a:t>input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name=“</a:t>
            </a:r>
            <a:r>
              <a:rPr lang="en-US" sz="2400" b="1" dirty="0" err="1">
                <a:solidFill>
                  <a:schemeClr val="accent2">
                    <a:lumMod val="75000"/>
                  </a:schemeClr>
                </a:solidFill>
              </a:rPr>
              <a:t>authorsFirstName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”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/&gt;</a:t>
            </a:r>
          </a:p>
          <a:p>
            <a:r>
              <a:rPr lang="en-GB" b="1" dirty="0">
                <a:solidFill>
                  <a:srgbClr val="0070C0"/>
                </a:solidFill>
              </a:rPr>
              <a:t> </a:t>
            </a:r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GB" b="1" dirty="0">
                <a:solidFill>
                  <a:srgbClr val="0070C0"/>
                </a:solidFill>
              </a:rPr>
              <a:t>form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78932F-46EE-42BA-9C88-424B442DC5DE}"/>
              </a:ext>
            </a:extLst>
          </p:cNvPr>
          <p:cNvSpPr txBox="1"/>
          <p:nvPr/>
        </p:nvSpPr>
        <p:spPr>
          <a:xfrm>
            <a:off x="467544" y="3631004"/>
            <a:ext cx="82809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Целта на този атрибут е да опише каква е точно ролята на дадения &lt;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/&gt;. </a:t>
            </a:r>
          </a:p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Текстът, който ще поставите във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name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атрибута, ще бъде ползван на сървъра като име на променливата, която ще има стойността на самия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&lt;input/&gt;</a:t>
            </a: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3051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8BC8611-18D9-4E64-A750-0AF8F5E843C4}"/>
              </a:ext>
            </a:extLst>
          </p:cNvPr>
          <p:cNvSpPr txBox="1"/>
          <p:nvPr/>
        </p:nvSpPr>
        <p:spPr>
          <a:xfrm>
            <a:off x="467544" y="1279387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За да изпратим данните от формуляра към сървъра, ще трябва да добавим един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&lt;input/&gt;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който да играе ролята на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submit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бутон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;</a:t>
            </a: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2826060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2826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формуляри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5F588C-0C80-467F-A8A2-A2CC526F356A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BEEB4-F543-4A61-96FD-B0727820FD9E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29D1AB-00B1-413E-950F-3476764D1032}"/>
              </a:ext>
            </a:extLst>
          </p:cNvPr>
          <p:cNvSpPr/>
          <p:nvPr/>
        </p:nvSpPr>
        <p:spPr>
          <a:xfrm>
            <a:off x="0" y="2065412"/>
            <a:ext cx="9144000" cy="1423901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02BFB5-6A3A-478A-9124-5E3F08904146}"/>
              </a:ext>
            </a:extLst>
          </p:cNvPr>
          <p:cNvSpPr txBox="1"/>
          <p:nvPr/>
        </p:nvSpPr>
        <p:spPr>
          <a:xfrm>
            <a:off x="683568" y="2229136"/>
            <a:ext cx="7352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b="1" dirty="0">
                <a:solidFill>
                  <a:srgbClr val="0070C0"/>
                </a:solidFill>
              </a:rPr>
              <a:t>form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bg-BG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sz="2400" b="1" dirty="0">
                <a:solidFill>
                  <a:srgbClr val="0070C0"/>
                </a:solidFill>
              </a:rPr>
              <a:t>input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type=“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submit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”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/&gt;</a:t>
            </a:r>
          </a:p>
          <a:p>
            <a:r>
              <a:rPr lang="en-GB" b="1" dirty="0">
                <a:solidFill>
                  <a:srgbClr val="0070C0"/>
                </a:solidFill>
              </a:rPr>
              <a:t> </a:t>
            </a:r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GB" b="1" dirty="0">
                <a:solidFill>
                  <a:srgbClr val="0070C0"/>
                </a:solidFill>
              </a:rPr>
              <a:t>form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78932F-46EE-42BA-9C88-424B442DC5DE}"/>
              </a:ext>
            </a:extLst>
          </p:cNvPr>
          <p:cNvSpPr txBox="1"/>
          <p:nvPr/>
        </p:nvSpPr>
        <p:spPr>
          <a:xfrm>
            <a:off x="467544" y="3752118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момента в който потребителя активира бутона, всички данни от формата ще бъдат пратени към обработка от сървъра.</a:t>
            </a:r>
          </a:p>
        </p:txBody>
      </p:sp>
    </p:spTree>
    <p:extLst>
      <p:ext uri="{BB962C8B-B14F-4D97-AF65-F5344CB8AC3E}">
        <p14:creationId xmlns:p14="http://schemas.microsoft.com/office/powerpoint/2010/main" val="22670152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8BC8611-18D9-4E64-A750-0AF8F5E843C4}"/>
              </a:ext>
            </a:extLst>
          </p:cNvPr>
          <p:cNvSpPr txBox="1"/>
          <p:nvPr/>
        </p:nvSpPr>
        <p:spPr>
          <a:xfrm>
            <a:off x="467544" y="1279387"/>
            <a:ext cx="8280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Ако искаме да направим дадено поле задължително, трябва само да му добавим атрибут 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required</a:t>
            </a:r>
            <a:endParaRPr lang="bg-BG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2826060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2826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формуляри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5F588C-0C80-467F-A8A2-A2CC526F356A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BEEB4-F543-4A61-96FD-B0727820FD9E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29D1AB-00B1-413E-950F-3476764D1032}"/>
              </a:ext>
            </a:extLst>
          </p:cNvPr>
          <p:cNvSpPr/>
          <p:nvPr/>
        </p:nvSpPr>
        <p:spPr>
          <a:xfrm>
            <a:off x="0" y="2065412"/>
            <a:ext cx="9144000" cy="1423901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02BFB5-6A3A-478A-9124-5E3F08904146}"/>
              </a:ext>
            </a:extLst>
          </p:cNvPr>
          <p:cNvSpPr txBox="1"/>
          <p:nvPr/>
        </p:nvSpPr>
        <p:spPr>
          <a:xfrm>
            <a:off x="683568" y="2229136"/>
            <a:ext cx="7352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b="1" dirty="0">
                <a:solidFill>
                  <a:srgbClr val="0070C0"/>
                </a:solidFill>
              </a:rPr>
              <a:t>form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bg-BG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sz="2000" b="1" dirty="0">
                <a:solidFill>
                  <a:srgbClr val="0070C0"/>
                </a:solidFill>
              </a:rPr>
              <a:t>input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required 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/&gt;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GB" b="1" dirty="0">
                <a:solidFill>
                  <a:srgbClr val="0070C0"/>
                </a:solidFill>
              </a:rPr>
              <a:t> </a:t>
            </a:r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GB" b="1" dirty="0">
                <a:solidFill>
                  <a:srgbClr val="0070C0"/>
                </a:solidFill>
              </a:rPr>
              <a:t>form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78932F-46EE-42BA-9C88-424B442DC5DE}"/>
              </a:ext>
            </a:extLst>
          </p:cNvPr>
          <p:cNvSpPr txBox="1"/>
          <p:nvPr/>
        </p:nvSpPr>
        <p:spPr>
          <a:xfrm>
            <a:off x="467544" y="3782895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Браузърът сам ще се погрижи потребителя да попълни полето преди да изпрати формата.</a:t>
            </a:r>
          </a:p>
        </p:txBody>
      </p:sp>
    </p:spTree>
    <p:extLst>
      <p:ext uri="{BB962C8B-B14F-4D97-AF65-F5344CB8AC3E}">
        <p14:creationId xmlns:p14="http://schemas.microsoft.com/office/powerpoint/2010/main" val="38733171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8BC8611-18D9-4E64-A750-0AF8F5E843C4}"/>
              </a:ext>
            </a:extLst>
          </p:cNvPr>
          <p:cNvSpPr txBox="1"/>
          <p:nvPr/>
        </p:nvSpPr>
        <p:spPr>
          <a:xfrm>
            <a:off x="467544" y="890173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За изпращането на данните към сървъра през формуляр, имаме две възможности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за начина, по който ще предадем информацията към сървъра: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2826060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2826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формуляри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5F588C-0C80-467F-A8A2-A2CC526F356A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BEEB4-F543-4A61-96FD-B0727820FD9E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145401-61B1-49BD-9E5C-293CD92406BE}"/>
              </a:ext>
            </a:extLst>
          </p:cNvPr>
          <p:cNvSpPr txBox="1"/>
          <p:nvPr/>
        </p:nvSpPr>
        <p:spPr>
          <a:xfrm>
            <a:off x="467544" y="1731530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GET: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4D936C-BEC2-4EE9-8AFE-62E78E7C8E29}"/>
              </a:ext>
            </a:extLst>
          </p:cNvPr>
          <p:cNvSpPr txBox="1"/>
          <p:nvPr/>
        </p:nvSpPr>
        <p:spPr>
          <a:xfrm>
            <a:off x="467544" y="3247174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POST:</a:t>
            </a: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432154-9713-43F6-834A-0E1615E7F334}"/>
              </a:ext>
            </a:extLst>
          </p:cNvPr>
          <p:cNvSpPr txBox="1"/>
          <p:nvPr/>
        </p:nvSpPr>
        <p:spPr>
          <a:xfrm>
            <a:off x="1259632" y="1731530"/>
            <a:ext cx="748883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Основно се използва за взимане на данни от сървъра.</a:t>
            </a:r>
          </a:p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Всички параметри, които предаваме от страницата ни към сървъра, се изпращат под формата на чист текст, и се добавят като параметри във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URL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-а на заявката.</a:t>
            </a:r>
          </a:p>
          <a:p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https://www.google.com/search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?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q=get+vs+post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&amp;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source=lnms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&amp;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tbm=vid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&amp;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sa=X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&amp;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ved=0ahUKEw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470C9E-83B3-41D6-BF01-F5DEB68E32AC}"/>
              </a:ext>
            </a:extLst>
          </p:cNvPr>
          <p:cNvSpPr txBox="1"/>
          <p:nvPr/>
        </p:nvSpPr>
        <p:spPr>
          <a:xfrm>
            <a:off x="1259632" y="3271545"/>
            <a:ext cx="74888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Използва се основно, когато искаме да запазим данни на сървъра.</a:t>
            </a:r>
          </a:p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Самите параметри биват добавени във тялото на заявката.</a:t>
            </a:r>
          </a:p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За разлика от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тук крайния потребител не вижда какви са самите данни, които са изпратени към сървъра.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6066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8BC8611-18D9-4E64-A750-0AF8F5E843C4}"/>
              </a:ext>
            </a:extLst>
          </p:cNvPr>
          <p:cNvSpPr txBox="1"/>
          <p:nvPr/>
        </p:nvSpPr>
        <p:spPr>
          <a:xfrm>
            <a:off x="467544" y="1273324"/>
            <a:ext cx="82809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 подразбиране във повечето браузъри, за формуляри се използва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</a:t>
            </a: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Това може да бъде сменено, чрез добавяне на атрибут 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method</a:t>
            </a:r>
            <a:r>
              <a:rPr lang="bg-BG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към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&lt;form&gt;</a:t>
            </a:r>
            <a:endParaRPr lang="bg-BG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2826060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2826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формуляри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5F588C-0C80-467F-A8A2-A2CC526F356A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BEEB4-F543-4A61-96FD-B0727820FD9E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4724D3-552C-47ED-99AA-0687CF2DDD68}"/>
              </a:ext>
            </a:extLst>
          </p:cNvPr>
          <p:cNvSpPr/>
          <p:nvPr/>
        </p:nvSpPr>
        <p:spPr>
          <a:xfrm>
            <a:off x="0" y="2315561"/>
            <a:ext cx="9144000" cy="134525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36A072-BA5F-4CF1-BE10-520F0E01EA27}"/>
              </a:ext>
            </a:extLst>
          </p:cNvPr>
          <p:cNvSpPr txBox="1"/>
          <p:nvPr/>
        </p:nvSpPr>
        <p:spPr>
          <a:xfrm>
            <a:off x="683568" y="2479284"/>
            <a:ext cx="7352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b="1" dirty="0">
                <a:solidFill>
                  <a:srgbClr val="0070C0"/>
                </a:solidFill>
              </a:rPr>
              <a:t>form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method=“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POST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”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….</a:t>
            </a:r>
          </a:p>
          <a:p>
            <a:r>
              <a:rPr lang="en-GB" b="1" dirty="0">
                <a:solidFill>
                  <a:srgbClr val="0070C0"/>
                </a:solidFill>
              </a:rPr>
              <a:t> </a:t>
            </a:r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GB" b="1" dirty="0">
                <a:solidFill>
                  <a:srgbClr val="0070C0"/>
                </a:solidFill>
              </a:rPr>
              <a:t>form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6556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8BC8611-18D9-4E64-A750-0AF8F5E843C4}"/>
              </a:ext>
            </a:extLst>
          </p:cNvPr>
          <p:cNvSpPr txBox="1"/>
          <p:nvPr/>
        </p:nvSpPr>
        <p:spPr>
          <a:xfrm>
            <a:off x="611355" y="1357192"/>
            <a:ext cx="82809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За да може браузърът да знае къде трябва да се изпратят вашите данни, трябва да посочим адрес, към който да ги прати. Това става чрез атрибута 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action.</a:t>
            </a:r>
            <a:endParaRPr lang="bg-BG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2826060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2826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формуляри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5F588C-0C80-467F-A8A2-A2CC526F356A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BEEB4-F543-4A61-96FD-B0727820FD9E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4724D3-552C-47ED-99AA-0687CF2DDD68}"/>
              </a:ext>
            </a:extLst>
          </p:cNvPr>
          <p:cNvSpPr/>
          <p:nvPr/>
        </p:nvSpPr>
        <p:spPr>
          <a:xfrm>
            <a:off x="0" y="2315561"/>
            <a:ext cx="9144000" cy="134525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36A072-BA5F-4CF1-BE10-520F0E01EA27}"/>
              </a:ext>
            </a:extLst>
          </p:cNvPr>
          <p:cNvSpPr txBox="1"/>
          <p:nvPr/>
        </p:nvSpPr>
        <p:spPr>
          <a:xfrm>
            <a:off x="683568" y="2479284"/>
            <a:ext cx="7352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b="1" dirty="0">
                <a:solidFill>
                  <a:srgbClr val="0070C0"/>
                </a:solidFill>
              </a:rPr>
              <a:t>form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action=“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../folder1/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serverFile.php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”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….</a:t>
            </a:r>
          </a:p>
          <a:p>
            <a:r>
              <a:rPr lang="en-GB" b="1" dirty="0">
                <a:solidFill>
                  <a:srgbClr val="0070C0"/>
                </a:solidFill>
              </a:rPr>
              <a:t> </a:t>
            </a:r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GB" b="1" dirty="0">
                <a:solidFill>
                  <a:srgbClr val="0070C0"/>
                </a:solidFill>
              </a:rPr>
              <a:t>form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7777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8BC8611-18D9-4E64-A750-0AF8F5E843C4}"/>
              </a:ext>
            </a:extLst>
          </p:cNvPr>
          <p:cNvSpPr txBox="1"/>
          <p:nvPr/>
        </p:nvSpPr>
        <p:spPr>
          <a:xfrm>
            <a:off x="342766" y="446249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Изгответе формуляр, който да изглежда като зададения на картинката: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2826060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2826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формуляри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CE0272-618D-47C5-8D0B-E608A932D88B}"/>
              </a:ext>
            </a:extLst>
          </p:cNvPr>
          <p:cNvSpPr/>
          <p:nvPr/>
        </p:nvSpPr>
        <p:spPr>
          <a:xfrm>
            <a:off x="8604448" y="0"/>
            <a:ext cx="539552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F97F35F-55CE-4064-BB94-6AEE06A7A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716" y="26109"/>
            <a:ext cx="304801" cy="3048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65C1945-CF12-4031-8BB7-43C4EF83C44E}"/>
              </a:ext>
            </a:extLst>
          </p:cNvPr>
          <p:cNvSpPr txBox="1"/>
          <p:nvPr/>
        </p:nvSpPr>
        <p:spPr>
          <a:xfrm>
            <a:off x="4537636" y="811487"/>
            <a:ext cx="4320480" cy="395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Ще ви е полезно да знаете, че за да направите полето с което си избирате картинка ще ви трябва:</a:t>
            </a:r>
          </a:p>
          <a:p>
            <a:pPr algn="ctr">
              <a:lnSpc>
                <a:spcPct val="200000"/>
              </a:lnSpc>
            </a:pPr>
            <a:r>
              <a:rPr lang="bg-BG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 type=“file”/&gt;</a:t>
            </a:r>
          </a:p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Като стойности на атрибутите 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name</a:t>
            </a:r>
            <a:r>
              <a:rPr lang="bg-BG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използвайте следните данни:</a:t>
            </a:r>
          </a:p>
          <a:p>
            <a:endParaRPr lang="bg-BG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Article by: 		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‘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articleCreator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Article title: 		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‘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articleTitle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Select picture: 	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‘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mainPicture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Article body: 	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‘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articleBody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Image position: 	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‘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imagePosition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Show date: 		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‘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hasDate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 tow columns: 	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‘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useTwoColumns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</a:t>
            </a:r>
            <a:endParaRPr lang="bg-BG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4B1045-049F-4FD4-A5CC-54B46981692F}"/>
              </a:ext>
            </a:extLst>
          </p:cNvPr>
          <p:cNvSpPr txBox="1"/>
          <p:nvPr/>
        </p:nvSpPr>
        <p:spPr>
          <a:xfrm>
            <a:off x="342766" y="4709963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rgbClr val="FA5A32"/>
                </a:solidFill>
              </a:rPr>
              <a:t>Заданието продължава на следващата страница!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B911DC-AB85-4410-AF64-A817C5E590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44" y="912716"/>
            <a:ext cx="3309207" cy="365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6025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2826060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2826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формуляри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CE0272-618D-47C5-8D0B-E608A932D88B}"/>
              </a:ext>
            </a:extLst>
          </p:cNvPr>
          <p:cNvSpPr/>
          <p:nvPr/>
        </p:nvSpPr>
        <p:spPr>
          <a:xfrm>
            <a:off x="8604448" y="0"/>
            <a:ext cx="539552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F97F35F-55CE-4064-BB94-6AEE06A7A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716" y="26109"/>
            <a:ext cx="304801" cy="3048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65C1945-CF12-4031-8BB7-43C4EF83C44E}"/>
              </a:ext>
            </a:extLst>
          </p:cNvPr>
          <p:cNvSpPr txBox="1"/>
          <p:nvPr/>
        </p:nvSpPr>
        <p:spPr>
          <a:xfrm>
            <a:off x="3995936" y="1431796"/>
            <a:ext cx="501458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Като метод за предаване на данните, използвайте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</a:t>
            </a:r>
          </a:p>
          <a:p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Във папката със вашия работен файл, копирайте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html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файла и изображението от този линк: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>
                <a:hlinkClick r:id="rId4"/>
              </a:rPr>
              <a:t>goo.gl/ByVw9Y</a:t>
            </a: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Когато избирате изображение чрез бутона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“Browse”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изберете картинката от, която сте поставили във същата папка като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html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файлът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При натискане на бутона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“Submit”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трябва да изпратите данните към файлът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serverSimulation.html</a:t>
            </a:r>
            <a:b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1FCC99-CFCD-4420-9A9F-D77C2201B7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44" y="912716"/>
            <a:ext cx="3309207" cy="365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2196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8A7ED4-9B40-4A58-AAB7-017405EFA6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463" y="301633"/>
            <a:ext cx="4049761" cy="48096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FDF85F-380B-41EF-B3B6-D2184602A66C}"/>
              </a:ext>
            </a:extLst>
          </p:cNvPr>
          <p:cNvSpPr/>
          <p:nvPr/>
        </p:nvSpPr>
        <p:spPr>
          <a:xfrm>
            <a:off x="0" y="-22820"/>
            <a:ext cx="1835696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F0A8C2-AC59-4F97-A8AE-608011093739}"/>
              </a:ext>
            </a:extLst>
          </p:cNvPr>
          <p:cNvSpPr txBox="1"/>
          <p:nvPr/>
        </p:nvSpPr>
        <p:spPr>
          <a:xfrm>
            <a:off x="89756" y="24634"/>
            <a:ext cx="174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3F3CA3-0D37-43BA-834E-758DEB2AAB21}"/>
              </a:ext>
            </a:extLst>
          </p:cNvPr>
          <p:cNvSpPr txBox="1"/>
          <p:nvPr/>
        </p:nvSpPr>
        <p:spPr>
          <a:xfrm>
            <a:off x="2906293" y="2211169"/>
            <a:ext cx="3086101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bg-BG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Домашно задание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009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4A0CEFB-B0D2-493E-A07B-13B2FEFDBD50}"/>
              </a:ext>
            </a:extLst>
          </p:cNvPr>
          <p:cNvSpPr/>
          <p:nvPr/>
        </p:nvSpPr>
        <p:spPr>
          <a:xfrm>
            <a:off x="0" y="625252"/>
            <a:ext cx="9144000" cy="72008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F778A2-82B3-41FF-BD82-97FDA22963DB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BC3D6B-70BB-43CB-85DE-AC2747AE9B38}"/>
              </a:ext>
            </a:extLst>
          </p:cNvPr>
          <p:cNvSpPr/>
          <p:nvPr/>
        </p:nvSpPr>
        <p:spPr>
          <a:xfrm>
            <a:off x="0" y="-22820"/>
            <a:ext cx="2987824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3DAC36-3062-4474-85DF-1C653B83D323}"/>
              </a:ext>
            </a:extLst>
          </p:cNvPr>
          <p:cNvSpPr txBox="1"/>
          <p:nvPr/>
        </p:nvSpPr>
        <p:spPr>
          <a:xfrm>
            <a:off x="89756" y="24634"/>
            <a:ext cx="2898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Изображения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0563A2-350D-427B-AF4D-EAABA512B0C7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6D733C-0439-4BEA-9206-50B0E2648F61}"/>
              </a:ext>
            </a:extLst>
          </p:cNvPr>
          <p:cNvSpPr txBox="1"/>
          <p:nvPr/>
        </p:nvSpPr>
        <p:spPr>
          <a:xfrm>
            <a:off x="2411760" y="754459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sz="2400" b="1" dirty="0">
                <a:solidFill>
                  <a:srgbClr val="0070C0"/>
                </a:solidFill>
              </a:rPr>
              <a:t>img </a:t>
            </a:r>
            <a:r>
              <a:rPr lang="en-GB" sz="2400" b="1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GB" sz="2400" b="1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“space.jpg”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81C09F-C963-434F-846D-CC3724059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3" y="1474539"/>
            <a:ext cx="3888432" cy="35023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868513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3258108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32581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Домашно задание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CE0272-618D-47C5-8D0B-E608A932D88B}"/>
              </a:ext>
            </a:extLst>
          </p:cNvPr>
          <p:cNvSpPr/>
          <p:nvPr/>
        </p:nvSpPr>
        <p:spPr>
          <a:xfrm>
            <a:off x="8604448" y="0"/>
            <a:ext cx="539552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F97F35F-55CE-4064-BB94-6AEE06A7A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716" y="26109"/>
            <a:ext cx="304801" cy="3048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DEF199-BBDD-4B59-850A-D26B56E9F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00" y="1119797"/>
            <a:ext cx="4919182" cy="38439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BAB86B-CA72-4D08-AFFF-429537EC700C}"/>
              </a:ext>
            </a:extLst>
          </p:cNvPr>
          <p:cNvSpPr txBox="1"/>
          <p:nvPr/>
        </p:nvSpPr>
        <p:spPr>
          <a:xfrm>
            <a:off x="467544" y="476771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Създайте две страници, които са свързани помежду си, чрез два линка във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header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частта на страницата, изглеждат по следния начин:</a:t>
            </a:r>
            <a:endParaRPr lang="bg-BG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E26C5-5CF9-420C-BDEB-ABC217D64DA1}"/>
              </a:ext>
            </a:extLst>
          </p:cNvPr>
          <p:cNvSpPr txBox="1"/>
          <p:nvPr/>
        </p:nvSpPr>
        <p:spPr>
          <a:xfrm>
            <a:off x="6744357" y="4440554"/>
            <a:ext cx="2160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rgbClr val="FA5A32"/>
                </a:solidFill>
              </a:rPr>
              <a:t>Заданието продължава </a:t>
            </a:r>
            <a:endParaRPr lang="en-US" sz="1400" dirty="0">
              <a:solidFill>
                <a:srgbClr val="FA5A32"/>
              </a:solidFill>
            </a:endParaRPr>
          </a:p>
          <a:p>
            <a:r>
              <a:rPr lang="bg-BG" sz="1400" dirty="0">
                <a:solidFill>
                  <a:srgbClr val="FA5A32"/>
                </a:solidFill>
              </a:rPr>
              <a:t>на следващата страница!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FECBAB-9F04-418F-968F-0DDC10C073FB}"/>
              </a:ext>
            </a:extLst>
          </p:cNvPr>
          <p:cNvSpPr txBox="1"/>
          <p:nvPr/>
        </p:nvSpPr>
        <p:spPr>
          <a:xfrm>
            <a:off x="6156175" y="2274313"/>
            <a:ext cx="27484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За да направите страниците да, изглеждат както снимките, ще ви е необходимо само знанията от лекция 1 и 2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5656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B07F97B-24E9-4181-8D9E-E0C8DFC8D057}"/>
              </a:ext>
            </a:extLst>
          </p:cNvPr>
          <p:cNvSpPr/>
          <p:nvPr/>
        </p:nvSpPr>
        <p:spPr>
          <a:xfrm>
            <a:off x="0" y="-22820"/>
            <a:ext cx="3258108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2E3D1-D312-4D67-8AB8-E9C115C77C20}"/>
              </a:ext>
            </a:extLst>
          </p:cNvPr>
          <p:cNvSpPr txBox="1"/>
          <p:nvPr/>
        </p:nvSpPr>
        <p:spPr>
          <a:xfrm>
            <a:off x="89756" y="24634"/>
            <a:ext cx="32581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Домашно задание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CE0272-618D-47C5-8D0B-E608A932D88B}"/>
              </a:ext>
            </a:extLst>
          </p:cNvPr>
          <p:cNvSpPr/>
          <p:nvPr/>
        </p:nvSpPr>
        <p:spPr>
          <a:xfrm>
            <a:off x="8604448" y="0"/>
            <a:ext cx="539552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F97F35F-55CE-4064-BB94-6AEE06A7A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716" y="26109"/>
            <a:ext cx="304801" cy="3048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BAB86B-CA72-4D08-AFFF-429537EC700C}"/>
              </a:ext>
            </a:extLst>
          </p:cNvPr>
          <p:cNvSpPr txBox="1"/>
          <p:nvPr/>
        </p:nvSpPr>
        <p:spPr>
          <a:xfrm>
            <a:off x="467544" y="476771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За формуляра, трябва да подсигурите, че потребителя ще въведе данни във всички полета, и че те ще бъдат с валидни данни.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ED65C2-7367-478F-9339-0704DB6FD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00" y="1119796"/>
            <a:ext cx="4924000" cy="384774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AAE429E-C5F1-42E8-A894-575919F636F4}"/>
              </a:ext>
            </a:extLst>
          </p:cNvPr>
          <p:cNvSpPr txBox="1"/>
          <p:nvPr/>
        </p:nvSpPr>
        <p:spPr>
          <a:xfrm>
            <a:off x="6045228" y="2535834"/>
            <a:ext cx="28250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Всички изображения ще намерите на този линк:</a:t>
            </a:r>
          </a:p>
          <a:p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hlinkClick r:id="rId5"/>
              </a:rPr>
              <a:t>goo.gl/1hsBqD</a:t>
            </a:r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8221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1174619-3454-4414-A131-F9C345A54116}"/>
              </a:ext>
            </a:extLst>
          </p:cNvPr>
          <p:cNvSpPr txBox="1"/>
          <p:nvPr/>
        </p:nvSpPr>
        <p:spPr>
          <a:xfrm>
            <a:off x="467544" y="697260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b="1" dirty="0">
                <a:solidFill>
                  <a:srgbClr val="0070C0"/>
                </a:solidFill>
              </a:rPr>
              <a:t>Предимства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на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&lt;img/&gt;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тага като метод за зареждане на графики: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E0A22C-9A9F-46B1-A32C-02227C1E0CAA}"/>
              </a:ext>
            </a:extLst>
          </p:cNvPr>
          <p:cNvSpPr txBox="1"/>
          <p:nvPr/>
        </p:nvSpPr>
        <p:spPr>
          <a:xfrm>
            <a:off x="467544" y="1129308"/>
            <a:ext cx="82809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Изисква само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HTML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за да се визуализира изображението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Може много лесно да бъде манипулиран от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JavaScript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Предоставя възможност на търсачките като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Google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Bing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да индексират изображението, и по този начин страницата ви, ще бъде по-лесна за намиране от дадената търсачка.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Предоставя възможност за алтернативен текст, който ще се покаже в ситуации в които изображението не може да бъде визуализирано. </a:t>
            </a:r>
            <a:r>
              <a:rPr lang="bg-BG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Пример:  при много бавна интернет връзка.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Гореспоменатия алтернативен текст е много полезен и за хора с увредено зрение, които могат да използват софтуер, който да им прочете описателния текст.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4EBFA3-64D1-4276-82BB-5A20E39AAF79}"/>
              </a:ext>
            </a:extLst>
          </p:cNvPr>
          <p:cNvSpPr txBox="1"/>
          <p:nvPr/>
        </p:nvSpPr>
        <p:spPr>
          <a:xfrm>
            <a:off x="467544" y="3145532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b="1" dirty="0">
                <a:solidFill>
                  <a:srgbClr val="C00000"/>
                </a:solidFill>
              </a:rPr>
              <a:t>Недостатъци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на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&lt;img/&gt;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C03451-A3F4-4A4A-B318-2FFF0E688CB4}"/>
              </a:ext>
            </a:extLst>
          </p:cNvPr>
          <p:cNvSpPr txBox="1"/>
          <p:nvPr/>
        </p:nvSpPr>
        <p:spPr>
          <a:xfrm>
            <a:off x="467544" y="3450061"/>
            <a:ext cx="82809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Ако използваме &lt;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img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/&gt; за всяка графика обвързана с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UI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 даден сайт, това може да бъде доста объркващо за хора използващи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assistive technologies.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Ако дадено изображение е заредено, чрез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&lt;img/&gt;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то може да бъде записано лесно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Много по-трудно е изграждането на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UI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със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&lt;img/&gt;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отколкото със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CSS : background-color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72615B-42AD-48D4-9F55-86AB4A7E8BDB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20EA47-2F48-40B0-A666-C7A26C1BEC28}"/>
              </a:ext>
            </a:extLst>
          </p:cNvPr>
          <p:cNvSpPr/>
          <p:nvPr/>
        </p:nvSpPr>
        <p:spPr>
          <a:xfrm>
            <a:off x="0" y="-22820"/>
            <a:ext cx="2987824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85AE89-0D35-4F88-9C86-4C54B9003E5A}"/>
              </a:ext>
            </a:extLst>
          </p:cNvPr>
          <p:cNvSpPr txBox="1"/>
          <p:nvPr/>
        </p:nvSpPr>
        <p:spPr>
          <a:xfrm>
            <a:off x="89756" y="24634"/>
            <a:ext cx="2898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Изображения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1BB31B-7031-40A2-849E-382D36AEC7C7}"/>
              </a:ext>
            </a:extLst>
          </p:cNvPr>
          <p:cNvSpPr txBox="1"/>
          <p:nvPr/>
        </p:nvSpPr>
        <p:spPr>
          <a:xfrm>
            <a:off x="8464006" y="39982"/>
            <a:ext cx="679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Основи</a:t>
            </a:r>
          </a:p>
        </p:txBody>
      </p:sp>
    </p:spTree>
    <p:extLst>
      <p:ext uri="{BB962C8B-B14F-4D97-AF65-F5344CB8AC3E}">
        <p14:creationId xmlns:p14="http://schemas.microsoft.com/office/powerpoint/2010/main" val="3386887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50303D8-17A8-4044-8656-46DE1205E148}"/>
              </a:ext>
            </a:extLst>
          </p:cNvPr>
          <p:cNvSpPr/>
          <p:nvPr/>
        </p:nvSpPr>
        <p:spPr>
          <a:xfrm>
            <a:off x="0" y="1849388"/>
            <a:ext cx="9144000" cy="72008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A9B7BE-0CDD-48AC-8813-45637B226DFE}"/>
              </a:ext>
            </a:extLst>
          </p:cNvPr>
          <p:cNvSpPr txBox="1"/>
          <p:nvPr/>
        </p:nvSpPr>
        <p:spPr>
          <a:xfrm>
            <a:off x="2411760" y="1978595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sz="2400" b="1" dirty="0">
                <a:solidFill>
                  <a:srgbClr val="0070C0"/>
                </a:solidFill>
              </a:rPr>
              <a:t>img </a:t>
            </a:r>
            <a:r>
              <a:rPr lang="en-GB" sz="2400" b="1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GB" sz="2400" b="1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space.jpg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E67C35-DA62-4080-AFA5-22B49260683A}"/>
              </a:ext>
            </a:extLst>
          </p:cNvPr>
          <p:cNvSpPr txBox="1"/>
          <p:nvPr/>
        </p:nvSpPr>
        <p:spPr>
          <a:xfrm>
            <a:off x="467544" y="1048009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Атрибутът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</a:t>
            </a:r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представлява пътят водещ до изображението. Като начална папка за този път се взима в предвид директорията, от която се зареждане самия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HTML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файл.  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3F840A-1527-49A6-8999-ED9A23387F39}"/>
              </a:ext>
            </a:extLst>
          </p:cNvPr>
          <p:cNvSpPr txBox="1"/>
          <p:nvPr/>
        </p:nvSpPr>
        <p:spPr>
          <a:xfrm>
            <a:off x="467544" y="3125787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Ако желаем да навлезем по-навътре в структурата от папки се използва следния синтаксис: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096248F-2963-46A2-841C-8B6563F874EB}"/>
              </a:ext>
            </a:extLst>
          </p:cNvPr>
          <p:cNvSpPr/>
          <p:nvPr/>
        </p:nvSpPr>
        <p:spPr>
          <a:xfrm>
            <a:off x="0" y="3577580"/>
            <a:ext cx="9144000" cy="72008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3C3422B-D934-4C9F-A65A-5237D869B054}"/>
              </a:ext>
            </a:extLst>
          </p:cNvPr>
          <p:cNvSpPr txBox="1"/>
          <p:nvPr/>
        </p:nvSpPr>
        <p:spPr>
          <a:xfrm>
            <a:off x="1763688" y="3706787"/>
            <a:ext cx="5616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sz="2400" b="1" dirty="0">
                <a:solidFill>
                  <a:srgbClr val="0070C0"/>
                </a:solidFill>
              </a:rPr>
              <a:t>img </a:t>
            </a:r>
            <a:r>
              <a:rPr lang="en-GB" sz="2400" b="1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GB" sz="2400" b="1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folder1/folder2/space.jpg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B3E047-0761-4E11-825B-BC24A059C0B5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9B35146-4849-48C8-89A7-53255A91DA09}"/>
              </a:ext>
            </a:extLst>
          </p:cNvPr>
          <p:cNvSpPr/>
          <p:nvPr/>
        </p:nvSpPr>
        <p:spPr>
          <a:xfrm>
            <a:off x="0" y="-22820"/>
            <a:ext cx="2987824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85B6C1A-42FE-4492-BD96-90FB4F014D72}"/>
              </a:ext>
            </a:extLst>
          </p:cNvPr>
          <p:cNvSpPr txBox="1"/>
          <p:nvPr/>
        </p:nvSpPr>
        <p:spPr>
          <a:xfrm>
            <a:off x="89756" y="24634"/>
            <a:ext cx="2898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Изображения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F42AB6-D1B6-41BF-A7D2-3C96163A7369}"/>
              </a:ext>
            </a:extLst>
          </p:cNvPr>
          <p:cNvSpPr txBox="1"/>
          <p:nvPr/>
        </p:nvSpPr>
        <p:spPr>
          <a:xfrm>
            <a:off x="8527100" y="39982"/>
            <a:ext cx="616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bg1"/>
                </a:solidFill>
              </a:rPr>
              <a:t>Source</a:t>
            </a:r>
            <a:endParaRPr lang="bg-BG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694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50303D8-17A8-4044-8656-46DE1205E148}"/>
              </a:ext>
            </a:extLst>
          </p:cNvPr>
          <p:cNvSpPr/>
          <p:nvPr/>
        </p:nvSpPr>
        <p:spPr>
          <a:xfrm>
            <a:off x="0" y="1607232"/>
            <a:ext cx="9144000" cy="72008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A9B7BE-0CDD-48AC-8813-45637B226DFE}"/>
              </a:ext>
            </a:extLst>
          </p:cNvPr>
          <p:cNvSpPr txBox="1"/>
          <p:nvPr/>
        </p:nvSpPr>
        <p:spPr>
          <a:xfrm>
            <a:off x="2399776" y="1676533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sz="2400" b="1" dirty="0">
                <a:solidFill>
                  <a:srgbClr val="0070C0"/>
                </a:solidFill>
              </a:rPr>
              <a:t>img </a:t>
            </a:r>
            <a:r>
              <a:rPr lang="en-GB" sz="2400" b="1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GB" sz="2400" b="1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bg-BG" sz="2400" b="1" dirty="0">
                <a:solidFill>
                  <a:schemeClr val="accent2">
                    <a:lumMod val="75000"/>
                  </a:schemeClr>
                </a:solidFill>
              </a:rPr>
              <a:t>../../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space.jpg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E67C35-DA62-4080-AFA5-22B49260683A}"/>
              </a:ext>
            </a:extLst>
          </p:cNvPr>
          <p:cNvSpPr txBox="1"/>
          <p:nvPr/>
        </p:nvSpPr>
        <p:spPr>
          <a:xfrm>
            <a:off x="467544" y="676789"/>
            <a:ext cx="82809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случай, че искаме да се достъпи файл, намиращ се на директория на по-високо ниво от тази на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HTML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файла. Се използва следния синтаксис: (   ../   ) Поредицата от две точки и наклонена черта, показват на браузъра, че трябва да погледне едно ниво нагоре. 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3F840A-1527-49A6-8999-ED9A23387F39}"/>
              </a:ext>
            </a:extLst>
          </p:cNvPr>
          <p:cNvSpPr txBox="1"/>
          <p:nvPr/>
        </p:nvSpPr>
        <p:spPr>
          <a:xfrm>
            <a:off x="467544" y="2735261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Ако пътят започне само със наклонена чета(  /  ) това означава, че изображението ще се потърси на главната директория за дадения интернет адрес. 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096248F-2963-46A2-841C-8B6563F874EB}"/>
              </a:ext>
            </a:extLst>
          </p:cNvPr>
          <p:cNvSpPr/>
          <p:nvPr/>
        </p:nvSpPr>
        <p:spPr>
          <a:xfrm>
            <a:off x="0" y="3387689"/>
            <a:ext cx="9144000" cy="72008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3C3422B-D934-4C9F-A65A-5237D869B054}"/>
              </a:ext>
            </a:extLst>
          </p:cNvPr>
          <p:cNvSpPr txBox="1"/>
          <p:nvPr/>
        </p:nvSpPr>
        <p:spPr>
          <a:xfrm>
            <a:off x="1763688" y="3516896"/>
            <a:ext cx="5616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sz="2400" b="1" dirty="0">
                <a:solidFill>
                  <a:srgbClr val="0070C0"/>
                </a:solidFill>
              </a:rPr>
              <a:t>img </a:t>
            </a:r>
            <a:r>
              <a:rPr lang="en-GB" sz="2400" b="1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GB" sz="2400" b="1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/space.jpg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219C50-9384-46B3-B1A4-80202F8E0B43}"/>
              </a:ext>
            </a:extLst>
          </p:cNvPr>
          <p:cNvSpPr txBox="1"/>
          <p:nvPr/>
        </p:nvSpPr>
        <p:spPr>
          <a:xfrm>
            <a:off x="467544" y="4236976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Ако приемем че сайта ни се казва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‘www.cosmos4all.com’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изображението ще бъде потърсено на адреса:</a:t>
            </a: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www.cosmos4all.com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space.jpg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55FE35-A94E-440D-A548-023F013B077F}"/>
              </a:ext>
            </a:extLst>
          </p:cNvPr>
          <p:cNvSpPr/>
          <p:nvPr/>
        </p:nvSpPr>
        <p:spPr>
          <a:xfrm>
            <a:off x="8464006" y="0"/>
            <a:ext cx="67999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83AF60-5FB5-47ED-81C2-3EFED2BA1FC0}"/>
              </a:ext>
            </a:extLst>
          </p:cNvPr>
          <p:cNvSpPr/>
          <p:nvPr/>
        </p:nvSpPr>
        <p:spPr>
          <a:xfrm>
            <a:off x="0" y="-22820"/>
            <a:ext cx="2987824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79F3F7-A5D2-4795-8345-6A7AC5F69376}"/>
              </a:ext>
            </a:extLst>
          </p:cNvPr>
          <p:cNvSpPr txBox="1"/>
          <p:nvPr/>
        </p:nvSpPr>
        <p:spPr>
          <a:xfrm>
            <a:off x="89756" y="24634"/>
            <a:ext cx="2898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Изображения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C60254-3C0F-4584-82C8-8811DBF224C8}"/>
              </a:ext>
            </a:extLst>
          </p:cNvPr>
          <p:cNvSpPr txBox="1"/>
          <p:nvPr/>
        </p:nvSpPr>
        <p:spPr>
          <a:xfrm>
            <a:off x="8527100" y="39982"/>
            <a:ext cx="616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bg1"/>
                </a:solidFill>
              </a:rPr>
              <a:t>Source</a:t>
            </a:r>
            <a:endParaRPr lang="bg-BG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313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50303D8-17A8-4044-8656-46DE1205E148}"/>
              </a:ext>
            </a:extLst>
          </p:cNvPr>
          <p:cNvSpPr/>
          <p:nvPr/>
        </p:nvSpPr>
        <p:spPr>
          <a:xfrm>
            <a:off x="0" y="1607232"/>
            <a:ext cx="9144000" cy="72008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A9B7BE-0CDD-48AC-8813-45637B226DFE}"/>
              </a:ext>
            </a:extLst>
          </p:cNvPr>
          <p:cNvSpPr txBox="1"/>
          <p:nvPr/>
        </p:nvSpPr>
        <p:spPr>
          <a:xfrm>
            <a:off x="467544" y="1736439"/>
            <a:ext cx="799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b="1" dirty="0">
                <a:solidFill>
                  <a:srgbClr val="0070C0"/>
                </a:solidFill>
              </a:rPr>
              <a:t>img </a:t>
            </a:r>
            <a:r>
              <a:rPr lang="en-GB" b="1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space.jpg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alt=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Image that shows many stars.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/&gt;</a:t>
            </a:r>
            <a:endParaRPr lang="bg-BG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3F840A-1527-49A6-8999-ED9A23387F39}"/>
              </a:ext>
            </a:extLst>
          </p:cNvPr>
          <p:cNvSpPr txBox="1"/>
          <p:nvPr/>
        </p:nvSpPr>
        <p:spPr>
          <a:xfrm>
            <a:off x="467544" y="2735261"/>
            <a:ext cx="828092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Във ситуациите, в които изображението играе важна роля във възприемането на вашата страница (</a:t>
            </a:r>
            <a:r>
              <a:rPr lang="bg-BG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изображение към статия, или диаграма илюстрираща дадени данни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винаги е препоръчително да се поставя алтернативен текст. </a:t>
            </a:r>
          </a:p>
          <a:p>
            <a:endParaRPr lang="bg-BG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Alt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атрибута (</a:t>
            </a:r>
            <a:r>
              <a:rPr lang="bg-BG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или грешно наричания на много места </a:t>
            </a:r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alt tag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е незаменим за хора със увредено зрение, които не могат да възприемат изображението, но за сметка на това имат различни методи за възприемане на текст (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screen readers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или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brail displays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D73EE4-73D6-4D9E-B41D-EA0E4B2C61B2}"/>
              </a:ext>
            </a:extLst>
          </p:cNvPr>
          <p:cNvSpPr txBox="1"/>
          <p:nvPr/>
        </p:nvSpPr>
        <p:spPr>
          <a:xfrm>
            <a:off x="467544" y="846368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Текстът въведен във атрибута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alt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ще се визуализира само във ситуацията, в която изображението не може да бъде заредено. 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7662377" y="0"/>
            <a:ext cx="148162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987824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898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Изображения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7662376" y="39982"/>
            <a:ext cx="14816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Алтернативен текст</a:t>
            </a:r>
          </a:p>
        </p:txBody>
      </p:sp>
    </p:spTree>
    <p:extLst>
      <p:ext uri="{BB962C8B-B14F-4D97-AF65-F5344CB8AC3E}">
        <p14:creationId xmlns:p14="http://schemas.microsoft.com/office/powerpoint/2010/main" val="3241404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50303D8-17A8-4044-8656-46DE1205E148}"/>
              </a:ext>
            </a:extLst>
          </p:cNvPr>
          <p:cNvSpPr/>
          <p:nvPr/>
        </p:nvSpPr>
        <p:spPr>
          <a:xfrm>
            <a:off x="0" y="1793639"/>
            <a:ext cx="9144000" cy="720080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A9B7BE-0CDD-48AC-8813-45637B226DFE}"/>
              </a:ext>
            </a:extLst>
          </p:cNvPr>
          <p:cNvSpPr txBox="1"/>
          <p:nvPr/>
        </p:nvSpPr>
        <p:spPr>
          <a:xfrm>
            <a:off x="467544" y="1922846"/>
            <a:ext cx="7992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GB" b="1" dirty="0">
                <a:solidFill>
                  <a:srgbClr val="0070C0"/>
                </a:solidFill>
              </a:rPr>
              <a:t>img </a:t>
            </a:r>
            <a:r>
              <a:rPr lang="en-GB" b="1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space.jpg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sz="2400" b="1" dirty="0">
                <a:solidFill>
                  <a:schemeClr val="tx2">
                    <a:lumMod val="75000"/>
                  </a:schemeClr>
                </a:solidFill>
              </a:rPr>
              <a:t>height=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300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sz="2400" b="1" dirty="0">
                <a:solidFill>
                  <a:schemeClr val="tx2">
                    <a:lumMod val="75000"/>
                  </a:schemeClr>
                </a:solidFill>
              </a:rPr>
              <a:t>width=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800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”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/&gt;</a:t>
            </a:r>
            <a:endParaRPr lang="bg-BG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3F840A-1527-49A6-8999-ED9A23387F39}"/>
              </a:ext>
            </a:extLst>
          </p:cNvPr>
          <p:cNvSpPr txBox="1"/>
          <p:nvPr/>
        </p:nvSpPr>
        <p:spPr>
          <a:xfrm>
            <a:off x="467544" y="2962607"/>
            <a:ext cx="82809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Независимо, че по принцип е препоръчително да се използва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CSS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за всички визуални промени по дадена страница, атрибутите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height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width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могат да се доста полезни във дадени ситуации (като за пример, ако се налага размерите да се определят със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JS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D73EE4-73D6-4D9E-B41D-EA0E4B2C61B2}"/>
              </a:ext>
            </a:extLst>
          </p:cNvPr>
          <p:cNvSpPr txBox="1"/>
          <p:nvPr/>
        </p:nvSpPr>
        <p:spPr>
          <a:xfrm>
            <a:off x="467544" y="1032775"/>
            <a:ext cx="828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Атрибути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height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width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bg-BG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определят размерите на изображението.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51831B-B4A0-4164-83A9-A5B5F3B0B6DF}"/>
              </a:ext>
            </a:extLst>
          </p:cNvPr>
          <p:cNvSpPr/>
          <p:nvPr/>
        </p:nvSpPr>
        <p:spPr>
          <a:xfrm>
            <a:off x="7973487" y="0"/>
            <a:ext cx="1170514" cy="356965"/>
          </a:xfrm>
          <a:prstGeom prst="rect">
            <a:avLst/>
          </a:prstGeom>
          <a:solidFill>
            <a:srgbClr val="FA5A3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EDC11C-00CD-42C4-B2F4-3FF5F92B51D0}"/>
              </a:ext>
            </a:extLst>
          </p:cNvPr>
          <p:cNvSpPr/>
          <p:nvPr/>
        </p:nvSpPr>
        <p:spPr>
          <a:xfrm>
            <a:off x="0" y="-22820"/>
            <a:ext cx="2987824" cy="356965"/>
          </a:xfrm>
          <a:prstGeom prst="rect">
            <a:avLst/>
          </a:prstGeom>
          <a:solidFill>
            <a:srgbClr val="FA5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929A31-120F-4C38-B676-7A50A83321DB}"/>
              </a:ext>
            </a:extLst>
          </p:cNvPr>
          <p:cNvSpPr txBox="1"/>
          <p:nvPr/>
        </p:nvSpPr>
        <p:spPr>
          <a:xfrm>
            <a:off x="89756" y="24634"/>
            <a:ext cx="2898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GB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HTML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</a:t>
            </a:r>
            <a:r>
              <a:rPr lang="bg-BG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Изображения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31662F-241D-4209-8ED1-DFA748DAE785}"/>
              </a:ext>
            </a:extLst>
          </p:cNvPr>
          <p:cNvSpPr txBox="1"/>
          <p:nvPr/>
        </p:nvSpPr>
        <p:spPr>
          <a:xfrm>
            <a:off x="7973487" y="39982"/>
            <a:ext cx="11705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b="1" dirty="0">
                <a:solidFill>
                  <a:schemeClr val="bg1"/>
                </a:solidFill>
              </a:rPr>
              <a:t>Оразмеряване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3B0E65-1388-4E93-9B5A-7F43DF8466C0}"/>
              </a:ext>
            </a:extLst>
          </p:cNvPr>
          <p:cNvSpPr txBox="1"/>
          <p:nvPr/>
        </p:nvSpPr>
        <p:spPr>
          <a:xfrm>
            <a:off x="467544" y="3908003"/>
            <a:ext cx="8280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Ако присъства само единия от двата атрибута, изображението ще бъде оразмерено спрямо поставения атрибут и в същото време ще се промени съразмерно и във другата посока, запазвайки пропорциите на изображението.</a:t>
            </a:r>
            <a:endParaRPr lang="en-US" sz="12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411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1909</TotalTime>
  <Words>2838</Words>
  <Application>Microsoft Office PowerPoint</Application>
  <PresentationFormat>Презентация на цял екран (16:10)</PresentationFormat>
  <Paragraphs>315</Paragraphs>
  <Slides>41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41</vt:i4>
      </vt:variant>
    </vt:vector>
  </HeadingPairs>
  <TitlesOfParts>
    <vt:vector size="42" baseType="lpstr">
      <vt:lpstr>Office Theme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nikola.grancharov@gmail.com</dc:creator>
  <cp:lastModifiedBy>Никола Алексеев</cp:lastModifiedBy>
  <cp:revision>10</cp:revision>
  <dcterms:created xsi:type="dcterms:W3CDTF">2015-10-11T06:58:48Z</dcterms:created>
  <dcterms:modified xsi:type="dcterms:W3CDTF">2020-11-18T22:53:53Z</dcterms:modified>
</cp:coreProperties>
</file>

<file path=docProps/thumbnail.jpeg>
</file>